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17.01.2021</a:t>
            </a:fld>
            <a:endParaRPr lang="tr-TR"/>
          </a:p>
        </p:txBody>
      </p:sp>
      <p:sp>
        <p:nvSpPr>
          <p:cNvPr id="17" name="16 Altbilgi Yer Tutucusu"/>
          <p:cNvSpPr>
            <a:spLocks noGrp="1"/>
          </p:cNvSpPr>
          <p:nvPr>
            <p:ph type="ftr" sz="quarter" idx="11"/>
          </p:nvPr>
        </p:nvSpPr>
        <p:spPr bwMode="auto">
          <a:xfrm rot="5400000">
            <a:off x="7077269" y="4181669"/>
            <a:ext cx="3657600" cy="384048"/>
          </a:xfrm>
        </p:spPr>
        <p:txBody>
          <a:bodyPr/>
          <a:lstStyle/>
          <a:p>
            <a:endParaRPr lang="tr-TR"/>
          </a:p>
        </p:txBody>
      </p:sp>
      <p:sp>
        <p:nvSpPr>
          <p:cNvPr id="10" name="9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17.01.2021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17.01.2021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457200" y="1600200"/>
            <a:ext cx="7467600" cy="4873752"/>
          </a:xfrm>
        </p:spPr>
        <p:txBody>
          <a:bodyPr/>
          <a:lstStyle/>
          <a:p>
            <a:pPr lvl="0" eaLnBrk="1" latinLnBrk="0" hangingPunct="1"/>
            <a:r>
              <a:rPr lang="tr-TR" dirty="0" smtClean="0"/>
              <a:t>Asıl metin stillerini düzenlemek için tıklatın</a:t>
            </a:r>
          </a:p>
          <a:p>
            <a:pPr lvl="1" eaLnBrk="1" latinLnBrk="0" hangingPunct="1"/>
            <a:r>
              <a:rPr lang="tr-TR" dirty="0" smtClean="0"/>
              <a:t>İkinci düzey</a:t>
            </a:r>
          </a:p>
          <a:p>
            <a:pPr lvl="2" eaLnBrk="1" latinLnBrk="0" hangingPunct="1"/>
            <a:r>
              <a:rPr lang="tr-TR" dirty="0" smtClean="0"/>
              <a:t>Üçüncü düzey</a:t>
            </a:r>
          </a:p>
          <a:p>
            <a:pPr lvl="3" eaLnBrk="1" latinLnBrk="0" hangingPunct="1"/>
            <a:r>
              <a:rPr lang="tr-TR" dirty="0" smtClean="0"/>
              <a:t>Dördüncü düzey</a:t>
            </a:r>
          </a:p>
          <a:p>
            <a:pPr lvl="4" eaLnBrk="1" latinLnBrk="0" hangingPunct="1"/>
            <a:r>
              <a:rPr lang="tr-TR" dirty="0" smtClean="0"/>
              <a:t>Beşinci düzey</a:t>
            </a:r>
            <a:endParaRPr kumimoji="0" lang="en-US" dirty="0"/>
          </a:p>
        </p:txBody>
      </p:sp>
      <p:sp>
        <p:nvSpPr>
          <p:cNvPr id="7" name="6 Veri Yer Tutucusu"/>
          <p:cNvSpPr>
            <a:spLocks noGrp="1"/>
          </p:cNvSpPr>
          <p:nvPr>
            <p:ph type="dt" sz="half" idx="14"/>
          </p:nvPr>
        </p:nvSpPr>
        <p:spPr/>
        <p:txBody>
          <a:bodyPr rtlCol="0"/>
          <a:lstStyle/>
          <a:p>
            <a:fld id="{D9F75050-0E15-4C5B-92B0-66D068882F1F}" type="datetimeFigureOut">
              <a:rPr lang="tr-TR" smtClean="0"/>
              <a:pPr/>
              <a:t>17.01.2021</a:t>
            </a:fld>
            <a:endParaRPr lang="tr-TR"/>
          </a:p>
        </p:txBody>
      </p:sp>
      <p:sp>
        <p:nvSpPr>
          <p:cNvPr id="9" name="8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17.01.2021</a:t>
            </a:fld>
            <a:endParaRPr lang="tr-TR"/>
          </a:p>
        </p:txBody>
      </p:sp>
      <p:sp>
        <p:nvSpPr>
          <p:cNvPr id="5" name="4 Altbilgi Yer Tutucusu"/>
          <p:cNvSpPr>
            <a:spLocks noGrp="1"/>
          </p:cNvSpPr>
          <p:nvPr>
            <p:ph type="ftr" sz="quarter" idx="11"/>
          </p:nvPr>
        </p:nvSpPr>
        <p:spPr bwMode="auto">
          <a:xfrm rot="5400000">
            <a:off x="7077456" y="4178808"/>
            <a:ext cx="3657600" cy="384048"/>
          </a:xfrm>
        </p:spPr>
        <p:txBody>
          <a:bodyPr/>
          <a:lstStyle/>
          <a:p>
            <a:endParaRPr lang="tr-TR"/>
          </a:p>
        </p:txBody>
      </p:sp>
      <p:sp>
        <p:nvSpPr>
          <p:cNvPr id="9" name="8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17.01.2021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17.01.2021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D9F75050-0E15-4C5B-92B0-66D068882F1F}" type="datetimeFigureOut">
              <a:rPr lang="tr-TR" smtClean="0"/>
              <a:pPr/>
              <a:t>17.01.2021</a:t>
            </a:fld>
            <a:endParaRPr lang="tr-TR"/>
          </a:p>
        </p:txBody>
      </p:sp>
      <p:sp>
        <p:nvSpPr>
          <p:cNvPr id="7" name="6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17.01.2021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D9F75050-0E15-4C5B-92B0-66D068882F1F}" type="datetimeFigureOut">
              <a:rPr lang="tr-TR" smtClean="0"/>
              <a:pPr/>
              <a:t>17.01.2021</a:t>
            </a:fld>
            <a:endParaRPr lang="tr-TR"/>
          </a:p>
        </p:txBody>
      </p:sp>
      <p:sp>
        <p:nvSpPr>
          <p:cNvPr id="22" name="21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D9F75050-0E15-4C5B-92B0-66D068882F1F}" type="datetimeFigureOut">
              <a:rPr lang="tr-TR" smtClean="0"/>
              <a:pPr/>
              <a:t>17.01.2021</a:t>
            </a:fld>
            <a:endParaRPr lang="tr-TR"/>
          </a:p>
        </p:txBody>
      </p:sp>
      <p:sp>
        <p:nvSpPr>
          <p:cNvPr id="18" name="17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EFD1"/>
            </a:gs>
            <a:gs pos="64999">
              <a:srgbClr val="F0EBD5"/>
            </a:gs>
            <a:gs pos="100000">
              <a:srgbClr val="D1C39F"/>
            </a:gs>
          </a:gsLst>
          <a:lin ang="5400000" scaled="1"/>
          <a:tileRect/>
        </a:gradFill>
        <a:effectLst/>
      </p:bgPr>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457200" y="274638"/>
            <a:ext cx="7467600" cy="1143000"/>
          </a:xfrm>
          <a:prstGeom prst="rect">
            <a:avLst/>
          </a:prstGeom>
        </p:spPr>
        <p:txBody>
          <a:bodyPr vert="horz" anchor="b">
            <a:normAutofit/>
          </a:bodyPr>
          <a:lstStyle/>
          <a:p>
            <a:r>
              <a:rPr kumimoji="0" lang="tr-TR" dirty="0" smtClean="0"/>
              <a:t>Asıl başlık stili için tıklatın</a:t>
            </a:r>
            <a:endParaRPr kumimoji="0" lang="en-US" dirty="0"/>
          </a:p>
        </p:txBody>
      </p:sp>
      <p:sp>
        <p:nvSpPr>
          <p:cNvPr id="13" name="12 Metin Yer Tutucusu"/>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dirty="0" smtClean="0"/>
              <a:t>Asıl metin stillerini düzenlemek için tıklatın</a:t>
            </a:r>
          </a:p>
          <a:p>
            <a:pPr lvl="1" eaLnBrk="1" latinLnBrk="0" hangingPunct="1"/>
            <a:r>
              <a:rPr kumimoji="0" lang="tr-TR" dirty="0" smtClean="0"/>
              <a:t>İkinci düzey</a:t>
            </a:r>
          </a:p>
          <a:p>
            <a:pPr lvl="2" eaLnBrk="1" latinLnBrk="0" hangingPunct="1"/>
            <a:r>
              <a:rPr kumimoji="0" lang="tr-TR" dirty="0" smtClean="0"/>
              <a:t>Üçüncü düzey</a:t>
            </a:r>
          </a:p>
          <a:p>
            <a:pPr lvl="3" eaLnBrk="1" latinLnBrk="0" hangingPunct="1"/>
            <a:r>
              <a:rPr kumimoji="0" lang="tr-TR" dirty="0" smtClean="0"/>
              <a:t>Dördüncü düzey</a:t>
            </a:r>
          </a:p>
          <a:p>
            <a:pPr lvl="4" eaLnBrk="1" latinLnBrk="0" hangingPunct="1"/>
            <a:r>
              <a:rPr kumimoji="0" lang="tr-TR" dirty="0" smtClean="0"/>
              <a:t>Beşinci düzey</a:t>
            </a:r>
            <a:endParaRPr kumimoji="0" lang="en-US" dirty="0"/>
          </a:p>
        </p:txBody>
      </p:sp>
      <p:sp>
        <p:nvSpPr>
          <p:cNvPr id="14" name="13 Veri Yer Tutucusu"/>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17.01.2021</a:t>
            </a:fld>
            <a:endParaRPr lang="tr-TR"/>
          </a:p>
        </p:txBody>
      </p:sp>
      <p:sp>
        <p:nvSpPr>
          <p:cNvPr id="3" name="2 Altbilgi Yer Tutucusu"/>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6 Düz Bağlayıcı"/>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
        <p:nvSpPr>
          <p:cNvPr id="15" name="14 Metin kutusu"/>
          <p:cNvSpPr txBox="1"/>
          <p:nvPr userDrawn="1"/>
        </p:nvSpPr>
        <p:spPr>
          <a:xfrm rot="20096420">
            <a:off x="1352440" y="1486739"/>
            <a:ext cx="6512329" cy="3785652"/>
          </a:xfrm>
          <a:prstGeom prst="rect">
            <a:avLst/>
          </a:prstGeom>
          <a:noFill/>
        </p:spPr>
        <p:txBody>
          <a:bodyPr wrap="square" rtlCol="0">
            <a:spAutoFit/>
          </a:bodyPr>
          <a:lstStyle/>
          <a:p>
            <a:r>
              <a:rPr lang="en-GB" sz="6000" b="1" kern="1200" dirty="0" smtClean="0">
                <a:solidFill>
                  <a:schemeClr val="accent2">
                    <a:lumMod val="60000"/>
                    <a:lumOff val="40000"/>
                  </a:schemeClr>
                </a:solidFill>
                <a:latin typeface="+mn-lt"/>
                <a:ea typeface="+mn-ea"/>
                <a:cs typeface="+mn-cs"/>
              </a:rPr>
              <a:t>PREVENTING AWARNESS EQUALITY GENDER </a:t>
            </a:r>
            <a:endParaRPr lang="en-GB" sz="6000" dirty="0">
              <a:solidFill>
                <a:schemeClr val="accent2">
                  <a:lumMod val="60000"/>
                  <a:lumOff val="40000"/>
                </a:schemeClr>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s://www.mentalup.net/blog/gorsel-zeka-nedir-nasil-gelistirilir"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mentalup.net/blog/aile-katilim-etkinlikleri"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2214546" y="1857364"/>
            <a:ext cx="6172200" cy="1018058"/>
          </a:xfrm>
        </p:spPr>
        <p:txBody>
          <a:bodyPr/>
          <a:lstStyle/>
          <a:p>
            <a:r>
              <a:rPr lang="tr-TR" dirty="0" smtClean="0"/>
              <a:t>GELECEĞİN MESLEKLERİ </a:t>
            </a:r>
            <a:br>
              <a:rPr lang="tr-TR" dirty="0" smtClean="0"/>
            </a:br>
            <a:r>
              <a:rPr lang="tr-TR" dirty="0" smtClean="0">
                <a:solidFill>
                  <a:srgbClr val="FF0000"/>
                </a:solidFill>
              </a:rPr>
              <a:t>JOBS  OF THE FUTURE</a:t>
            </a:r>
            <a:endParaRPr lang="en-GB" dirty="0">
              <a:solidFill>
                <a:srgbClr val="FF0000"/>
              </a:solidFill>
            </a:endParaRPr>
          </a:p>
        </p:txBody>
      </p:sp>
      <p:sp>
        <p:nvSpPr>
          <p:cNvPr id="3" name="2 Alt Başlık"/>
          <p:cNvSpPr>
            <a:spLocks noGrp="1"/>
          </p:cNvSpPr>
          <p:nvPr>
            <p:ph type="subTitle" idx="1"/>
          </p:nvPr>
        </p:nvSpPr>
        <p:spPr>
          <a:xfrm>
            <a:off x="2285984" y="4929198"/>
            <a:ext cx="6172200" cy="428628"/>
          </a:xfrm>
        </p:spPr>
        <p:txBody>
          <a:bodyPr>
            <a:normAutofit/>
          </a:bodyPr>
          <a:lstStyle/>
          <a:p>
            <a:r>
              <a:rPr lang="tr-TR" sz="2200" dirty="0" smtClean="0">
                <a:solidFill>
                  <a:srgbClr val="002060"/>
                </a:solidFill>
              </a:rPr>
              <a:t>FATİH ERMEZ         VAHAP ÇETİN</a:t>
            </a:r>
          </a:p>
        </p:txBody>
      </p:sp>
      <p:pic>
        <p:nvPicPr>
          <p:cNvPr id="5" name="Picture 2" descr="C:\Users\fatih ermez\Desktop\kabul.2019.SON\P.A.G.E\logobig1 copy.jpg"/>
          <p:cNvPicPr>
            <a:picLocks noChangeAspect="1" noChangeArrowheads="1"/>
          </p:cNvPicPr>
          <p:nvPr/>
        </p:nvPicPr>
        <p:blipFill>
          <a:blip r:embed="rId2" cstate="print"/>
          <a:srcRect/>
          <a:stretch>
            <a:fillRect/>
          </a:stretch>
        </p:blipFill>
        <p:spPr bwMode="auto">
          <a:xfrm>
            <a:off x="6858016" y="285728"/>
            <a:ext cx="1441416" cy="1441416"/>
          </a:xfrm>
          <a:prstGeom prst="rect">
            <a:avLst/>
          </a:prstGeom>
          <a:noFill/>
        </p:spPr>
      </p:pic>
      <p:sp>
        <p:nvSpPr>
          <p:cNvPr id="6" name="2 Alt Başlık"/>
          <p:cNvSpPr txBox="1">
            <a:spLocks/>
          </p:cNvSpPr>
          <p:nvPr/>
        </p:nvSpPr>
        <p:spPr>
          <a:xfrm>
            <a:off x="2285984" y="3000372"/>
            <a:ext cx="6172200" cy="497380"/>
          </a:xfrm>
          <a:prstGeom prst="rect">
            <a:avLst/>
          </a:prstGeom>
        </p:spPr>
        <p:txBody>
          <a:bodyPr vert="horz">
            <a:normAutofit/>
          </a:bodyPr>
          <a:lstStyle/>
          <a:p>
            <a:pPr marL="0" marR="0" lvl="0" indent="0" algn="l" defTabSz="914400" rtl="0" eaLnBrk="1" fontAlgn="auto" latinLnBrk="0" hangingPunct="1">
              <a:lnSpc>
                <a:spcPct val="100000"/>
              </a:lnSpc>
              <a:spcBef>
                <a:spcPts val="600"/>
              </a:spcBef>
              <a:spcAft>
                <a:spcPts val="0"/>
              </a:spcAft>
              <a:buClr>
                <a:schemeClr val="accent1"/>
              </a:buClr>
              <a:buSzPct val="70000"/>
              <a:buFont typeface="Wingdings"/>
              <a:buNone/>
              <a:tabLst/>
              <a:defRPr/>
            </a:pPr>
            <a:endParaRPr kumimoji="0" lang="en-GB" sz="1800" b="1" i="0" u="none" strike="noStrike" kern="1200" cap="none" spc="0" normalizeH="0" baseline="0" noProof="0" dirty="0">
              <a:ln>
                <a:noFill/>
              </a:ln>
              <a:solidFill>
                <a:schemeClr val="tx2"/>
              </a:solidFill>
              <a:effectLst/>
              <a:uLnTx/>
              <a:uFillTx/>
              <a:latin typeface="+mn-lt"/>
              <a:ea typeface="+mn-ea"/>
              <a:cs typeface="+mn-cs"/>
            </a:endParaRPr>
          </a:p>
        </p:txBody>
      </p:sp>
      <p:sp>
        <p:nvSpPr>
          <p:cNvPr id="7" name="2 Alt Başlık"/>
          <p:cNvSpPr txBox="1">
            <a:spLocks/>
          </p:cNvSpPr>
          <p:nvPr/>
        </p:nvSpPr>
        <p:spPr>
          <a:xfrm>
            <a:off x="2143108" y="3071810"/>
            <a:ext cx="6172200" cy="1071570"/>
          </a:xfrm>
          <a:prstGeom prst="rect">
            <a:avLst/>
          </a:prstGeom>
        </p:spPr>
        <p:txBody>
          <a:bodyPr vert="horz">
            <a:normAutofit/>
          </a:bodyPr>
          <a:lstStyle/>
          <a:p>
            <a:pPr marL="0" marR="0" lvl="0" indent="0" algn="l" defTabSz="914400" rtl="0" eaLnBrk="1" fontAlgn="auto" latinLnBrk="0" hangingPunct="1">
              <a:lnSpc>
                <a:spcPct val="100000"/>
              </a:lnSpc>
              <a:spcBef>
                <a:spcPts val="600"/>
              </a:spcBef>
              <a:spcAft>
                <a:spcPts val="0"/>
              </a:spcAft>
              <a:buClr>
                <a:schemeClr val="accent1"/>
              </a:buClr>
              <a:buSzPct val="70000"/>
              <a:buFont typeface="Wingdings"/>
              <a:buNone/>
              <a:tabLst/>
              <a:defRPr/>
            </a:pPr>
            <a:r>
              <a:rPr kumimoji="0" lang="en-GB" sz="1800" b="1" i="0" u="none" strike="noStrike" kern="1200" cap="none" spc="0" normalizeH="0" baseline="0" noProof="0" dirty="0" smtClean="0">
                <a:ln>
                  <a:noFill/>
                </a:ln>
                <a:solidFill>
                  <a:srgbClr val="FF0000"/>
                </a:solidFill>
                <a:effectLst/>
                <a:uLnTx/>
                <a:uFillTx/>
                <a:latin typeface="+mn-lt"/>
                <a:ea typeface="+mn-ea"/>
                <a:cs typeface="+mn-cs"/>
              </a:rPr>
              <a:t>PREVENTING AWARNESS EQUALITY GENDER</a:t>
            </a:r>
            <a:endParaRPr lang="tr-TR" b="1" dirty="0" smtClean="0">
              <a:solidFill>
                <a:srgbClr val="FF0000"/>
              </a:solidFill>
            </a:endParaRPr>
          </a:p>
          <a:p>
            <a:pPr marL="0" marR="0" lvl="0" indent="0" algn="l" defTabSz="914400" rtl="0" eaLnBrk="1" fontAlgn="auto" latinLnBrk="0" hangingPunct="1">
              <a:lnSpc>
                <a:spcPct val="100000"/>
              </a:lnSpc>
              <a:spcBef>
                <a:spcPts val="600"/>
              </a:spcBef>
              <a:spcAft>
                <a:spcPts val="0"/>
              </a:spcAft>
              <a:buClr>
                <a:schemeClr val="accent1"/>
              </a:buClr>
              <a:buSzPct val="70000"/>
              <a:buFont typeface="Wingdings"/>
              <a:buNone/>
              <a:tabLst/>
              <a:defRPr/>
            </a:pPr>
            <a:r>
              <a:rPr lang="en-GB" sz="1600" dirty="0" smtClean="0"/>
              <a:t>ERASMUS+ PROGRAMME – STRATEGİC PARTNERSHİP</a:t>
            </a:r>
            <a:endParaRPr lang="tr-TR" sz="1600" dirty="0" smtClean="0"/>
          </a:p>
          <a:p>
            <a:pPr marL="0" marR="0" lvl="0" indent="0" algn="l" defTabSz="914400" rtl="0" eaLnBrk="1" fontAlgn="auto" latinLnBrk="0" hangingPunct="1">
              <a:lnSpc>
                <a:spcPct val="100000"/>
              </a:lnSpc>
              <a:spcBef>
                <a:spcPts val="600"/>
              </a:spcBef>
              <a:spcAft>
                <a:spcPts val="0"/>
              </a:spcAft>
              <a:buClr>
                <a:schemeClr val="accent1"/>
              </a:buClr>
              <a:buSzPct val="70000"/>
              <a:buFont typeface="Wingdings"/>
              <a:buNone/>
              <a:tabLst/>
              <a:defRPr/>
            </a:pPr>
            <a:r>
              <a:rPr lang="en-GB" sz="1600" dirty="0" smtClean="0"/>
              <a:t>2019-1-RO01-KA229-061683_4</a:t>
            </a:r>
            <a:endParaRPr lang="tr-TR" sz="1600" dirty="0" smtClean="0"/>
          </a:p>
          <a:p>
            <a:pPr marL="0" marR="0" lvl="0" indent="0" algn="l" defTabSz="914400" rtl="0" eaLnBrk="1" fontAlgn="auto" latinLnBrk="0" hangingPunct="1">
              <a:lnSpc>
                <a:spcPct val="100000"/>
              </a:lnSpc>
              <a:spcBef>
                <a:spcPts val="600"/>
              </a:spcBef>
              <a:spcAft>
                <a:spcPts val="0"/>
              </a:spcAft>
              <a:buClr>
                <a:schemeClr val="accent1"/>
              </a:buClr>
              <a:buSzPct val="70000"/>
              <a:buFont typeface="Wingdings"/>
              <a:buNone/>
              <a:tabLst/>
              <a:defRPr/>
            </a:pPr>
            <a:endParaRPr lang="tr-TR" sz="1600" dirty="0" smtClean="0"/>
          </a:p>
          <a:p>
            <a:pPr marL="0" marR="0" lvl="0" indent="0" algn="l" defTabSz="914400" rtl="0" eaLnBrk="1" fontAlgn="auto" latinLnBrk="0" hangingPunct="1">
              <a:lnSpc>
                <a:spcPct val="100000"/>
              </a:lnSpc>
              <a:spcBef>
                <a:spcPts val="600"/>
              </a:spcBef>
              <a:spcAft>
                <a:spcPts val="0"/>
              </a:spcAft>
              <a:buClr>
                <a:schemeClr val="accent1"/>
              </a:buClr>
              <a:buSzPct val="70000"/>
              <a:buFont typeface="Wingdings"/>
              <a:buNone/>
              <a:tabLst/>
              <a:defRPr/>
            </a:pPr>
            <a:endParaRPr lang="tr-TR" sz="1600" dirty="0" smtClean="0"/>
          </a:p>
          <a:p>
            <a:pPr marL="0" marR="0" lvl="0" indent="0" algn="l" defTabSz="914400" rtl="0" eaLnBrk="1" fontAlgn="auto" latinLnBrk="0" hangingPunct="1">
              <a:lnSpc>
                <a:spcPct val="100000"/>
              </a:lnSpc>
              <a:spcBef>
                <a:spcPts val="600"/>
              </a:spcBef>
              <a:spcAft>
                <a:spcPts val="0"/>
              </a:spcAft>
              <a:buClr>
                <a:schemeClr val="accent1"/>
              </a:buClr>
              <a:buSzPct val="70000"/>
              <a:buFont typeface="Wingdings"/>
              <a:buNone/>
              <a:tabLst/>
              <a:defRPr/>
            </a:pPr>
            <a:endParaRPr kumimoji="0" lang="tr-TR" sz="1800" b="1" i="0" u="none" strike="noStrike" kern="1200" cap="none" spc="0" normalizeH="0" baseline="0" noProof="0" dirty="0" smtClean="0">
              <a:ln>
                <a:noFill/>
              </a:ln>
              <a:solidFill>
                <a:schemeClr val="tx2"/>
              </a:solidFill>
              <a:effectLst/>
              <a:uLnTx/>
              <a:uFillTx/>
              <a:latin typeface="+mn-lt"/>
              <a:ea typeface="+mn-ea"/>
              <a:cs typeface="+mn-cs"/>
            </a:endParaRPr>
          </a:p>
          <a:p>
            <a:pPr marL="0" marR="0" lvl="0" indent="0" algn="l" defTabSz="914400" rtl="0" eaLnBrk="1" fontAlgn="auto" latinLnBrk="0" hangingPunct="1">
              <a:lnSpc>
                <a:spcPct val="100000"/>
              </a:lnSpc>
              <a:spcBef>
                <a:spcPts val="600"/>
              </a:spcBef>
              <a:spcAft>
                <a:spcPts val="0"/>
              </a:spcAft>
              <a:buClr>
                <a:schemeClr val="accent1"/>
              </a:buClr>
              <a:buSzPct val="70000"/>
              <a:buFont typeface="Wingdings"/>
              <a:buNone/>
              <a:tabLst/>
              <a:defRPr/>
            </a:pPr>
            <a:endParaRPr kumimoji="0" lang="tr-TR" sz="1800" b="1" i="0" u="none" strike="noStrike" kern="1200" cap="none" spc="0" normalizeH="0" baseline="0" noProof="0" dirty="0" smtClean="0">
              <a:ln>
                <a:noFill/>
              </a:ln>
              <a:solidFill>
                <a:schemeClr val="tx2"/>
              </a:solidFill>
              <a:effectLst/>
              <a:uLnTx/>
              <a:uFillTx/>
              <a:latin typeface="+mn-lt"/>
              <a:ea typeface="+mn-ea"/>
              <a:cs typeface="+mn-cs"/>
            </a:endParaRPr>
          </a:p>
          <a:p>
            <a:pPr marL="0" marR="0" lvl="0" indent="0" algn="l" defTabSz="914400" rtl="0" eaLnBrk="1" fontAlgn="auto" latinLnBrk="0" hangingPunct="1">
              <a:lnSpc>
                <a:spcPct val="100000"/>
              </a:lnSpc>
              <a:spcBef>
                <a:spcPts val="600"/>
              </a:spcBef>
              <a:spcAft>
                <a:spcPts val="0"/>
              </a:spcAft>
              <a:buClr>
                <a:schemeClr val="accent1"/>
              </a:buClr>
              <a:buSzPct val="70000"/>
              <a:buFont typeface="Wingdings"/>
              <a:buNone/>
              <a:tabLst/>
              <a:defRPr/>
            </a:pPr>
            <a:endParaRPr kumimoji="0" lang="en-GB" sz="1800" b="1" i="0" u="none" strike="noStrike" kern="1200" cap="none" spc="0" normalizeH="0" baseline="0" noProof="0" dirty="0">
              <a:ln>
                <a:noFill/>
              </a:ln>
              <a:solidFill>
                <a:schemeClr val="tx2"/>
              </a:solidFill>
              <a:effectLst/>
              <a:uLnTx/>
              <a:uFillTx/>
              <a:latin typeface="+mn-lt"/>
              <a:ea typeface="+mn-ea"/>
              <a:cs typeface="+mn-cs"/>
            </a:endParaRPr>
          </a:p>
        </p:txBody>
      </p:sp>
      <p:pic>
        <p:nvPicPr>
          <p:cNvPr id="9" name="Picture 2" descr="C:\Users\fatih ermez\Desktop\kabul.2019.SON\P.A.G.E\broşur\ua_logo.jpg"/>
          <p:cNvPicPr>
            <a:picLocks noChangeAspect="1" noChangeArrowheads="1"/>
          </p:cNvPicPr>
          <p:nvPr/>
        </p:nvPicPr>
        <p:blipFill>
          <a:blip r:embed="rId3"/>
          <a:srcRect/>
          <a:stretch>
            <a:fillRect/>
          </a:stretch>
        </p:blipFill>
        <p:spPr bwMode="auto">
          <a:xfrm>
            <a:off x="3428992" y="357166"/>
            <a:ext cx="2042680" cy="1071570"/>
          </a:xfrm>
          <a:prstGeom prst="rect">
            <a:avLst/>
          </a:prstGeom>
          <a:noFill/>
        </p:spPr>
      </p:pic>
      <p:pic>
        <p:nvPicPr>
          <p:cNvPr id="10" name="Picture 3" descr="C:\Users\fatih ermez\Desktop\kabul.2019.SON\P.A.G.E\broşur\ab.bayrak.png"/>
          <p:cNvPicPr>
            <a:picLocks noChangeAspect="1" noChangeArrowheads="1"/>
          </p:cNvPicPr>
          <p:nvPr/>
        </p:nvPicPr>
        <p:blipFill>
          <a:blip r:embed="rId4"/>
          <a:srcRect/>
          <a:stretch>
            <a:fillRect/>
          </a:stretch>
        </p:blipFill>
        <p:spPr bwMode="auto">
          <a:xfrm>
            <a:off x="500034" y="285728"/>
            <a:ext cx="1819278" cy="1195338"/>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214290"/>
            <a:ext cx="7972452" cy="6259662"/>
          </a:xfrm>
        </p:spPr>
        <p:txBody>
          <a:bodyPr>
            <a:normAutofit/>
          </a:bodyPr>
          <a:lstStyle/>
          <a:p>
            <a:r>
              <a:rPr lang="tr-TR" sz="2000" b="1" dirty="0" smtClean="0">
                <a:solidFill>
                  <a:srgbClr val="FF0000"/>
                </a:solidFill>
                <a:latin typeface="Comic Sans MS" pitchFamily="66" charset="0"/>
              </a:rPr>
              <a:t>8- Veri Dedektifi:</a:t>
            </a:r>
            <a:endParaRPr lang="tr-TR" sz="2000" dirty="0" smtClean="0">
              <a:solidFill>
                <a:srgbClr val="FF0000"/>
              </a:solidFill>
              <a:latin typeface="Comic Sans MS" pitchFamily="66" charset="0"/>
            </a:endParaRPr>
          </a:p>
          <a:p>
            <a:r>
              <a:rPr lang="tr-TR" sz="2000" dirty="0" smtClean="0">
                <a:latin typeface="Comic Sans MS" pitchFamily="66" charset="0"/>
              </a:rPr>
              <a:t>Veri dedektifleri, nesnelerin interneti adı verilen teknolojiden ve internet ağlarından elde edilen bilgileri çözümleyerek ilgili kişi ya da kurumlara aktaracak. Çeşitli şirketler, doğru pazarı analiz edebilmek için bu teknolojiden yararlanıyor ve ürün ya da hizmet satışı için buna hatırı sayılır zaman ve para harcıyorlar. İşte veri dedektifliği sayesinde harcanan zaman ve parada tasarrufa gidilebileceğinden bu mesleği geleceğin meslekleri arasında yer alacağını </a:t>
            </a:r>
            <a:r>
              <a:rPr lang="tr-TR" sz="2000" dirty="0" smtClean="0">
                <a:latin typeface="Comic Sans MS" pitchFamily="66" charset="0"/>
              </a:rPr>
              <a:t>söyleyebiliriz</a:t>
            </a:r>
          </a:p>
          <a:p>
            <a:r>
              <a:rPr lang="tr-TR" sz="2000" b="1" dirty="0" smtClean="0">
                <a:solidFill>
                  <a:srgbClr val="FF0000"/>
                </a:solidFill>
                <a:latin typeface="Comic Sans MS" pitchFamily="66" charset="0"/>
              </a:rPr>
              <a:t>9- Veri Güvenliği Uzmanı:</a:t>
            </a:r>
            <a:endParaRPr lang="tr-TR" sz="2000" dirty="0" smtClean="0">
              <a:solidFill>
                <a:srgbClr val="FF0000"/>
              </a:solidFill>
              <a:latin typeface="Comic Sans MS" pitchFamily="66" charset="0"/>
            </a:endParaRPr>
          </a:p>
          <a:p>
            <a:r>
              <a:rPr lang="tr-TR" sz="2000" dirty="0" smtClean="0">
                <a:latin typeface="Comic Sans MS" pitchFamily="66" charset="0"/>
              </a:rPr>
              <a:t>Ebeveynler; hem kendilerini hem de çocuklarını internet ve teknolojinin beraberinde getirdiği istenmeyen sonuçlara karşı korumak için, gelecekte daha çok çaba sarf edecekler. Yakın gelecekte daha sık siber saldırı ifadesini duyacağımıza inanılıyor. Bu tip saldırılar için önleyici çalışmalar yapmak, önemli bilgileri gizlemek ya da gerekli görüldüğü koşullarda ortadan kaldırmak veri güvenliği uzmanlarının işi olacak.</a:t>
            </a:r>
          </a:p>
          <a:p>
            <a:endParaRPr lang="en-GB" sz="2000" dirty="0">
              <a:latin typeface="Comic Sans MS" pitchFamily="66"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3714752"/>
            <a:ext cx="8258204" cy="2759200"/>
          </a:xfrm>
        </p:spPr>
        <p:txBody>
          <a:bodyPr/>
          <a:lstStyle/>
          <a:p>
            <a:r>
              <a:rPr lang="tr-TR" sz="2000" b="1" dirty="0" smtClean="0">
                <a:solidFill>
                  <a:srgbClr val="FF0000"/>
                </a:solidFill>
                <a:latin typeface="Comic Sans MS" pitchFamily="66" charset="0"/>
              </a:rPr>
              <a:t>10- Akıllı Şehir Uzmanı:</a:t>
            </a:r>
            <a:endParaRPr lang="tr-TR" sz="2000" dirty="0" smtClean="0">
              <a:solidFill>
                <a:srgbClr val="FF0000"/>
              </a:solidFill>
              <a:latin typeface="Comic Sans MS" pitchFamily="66" charset="0"/>
            </a:endParaRPr>
          </a:p>
          <a:p>
            <a:r>
              <a:rPr lang="tr-TR" sz="2000" dirty="0" smtClean="0">
                <a:latin typeface="Comic Sans MS" pitchFamily="66" charset="0"/>
              </a:rPr>
              <a:t>Akıllı evler kadar, akıllı şehirler de artık hayatımızın merkezine yerleşmek üzere. Gelecekte, şehirlerin, sayıları milyonları bulan </a:t>
            </a:r>
            <a:r>
              <a:rPr lang="tr-TR" sz="2000" dirty="0" err="1" smtClean="0">
                <a:latin typeface="Comic Sans MS" pitchFamily="66" charset="0"/>
              </a:rPr>
              <a:t>sensörler</a:t>
            </a:r>
            <a:r>
              <a:rPr lang="tr-TR" sz="2000" dirty="0" smtClean="0">
                <a:latin typeface="Comic Sans MS" pitchFamily="66" charset="0"/>
              </a:rPr>
              <a:t> (alıcılar) ile donatılması bekleniyor. Bu </a:t>
            </a:r>
            <a:r>
              <a:rPr lang="tr-TR" sz="2000" dirty="0" err="1" smtClean="0">
                <a:latin typeface="Comic Sans MS" pitchFamily="66" charset="0"/>
              </a:rPr>
              <a:t>sensörler</a:t>
            </a:r>
            <a:r>
              <a:rPr lang="tr-TR" sz="2000" dirty="0" smtClean="0">
                <a:latin typeface="Comic Sans MS" pitchFamily="66" charset="0"/>
              </a:rPr>
              <a:t> elektrik, internet, su, doğalgaz, atık gibi birçok işlem için kullanılacak. Dolayısıyla olası arızalarda </a:t>
            </a:r>
            <a:r>
              <a:rPr lang="tr-TR" sz="2000" dirty="0" smtClean="0">
                <a:latin typeface="Comic Sans MS" pitchFamily="66" charset="0"/>
                <a:hlinkClick r:id="rId2"/>
              </a:rPr>
              <a:t>görsel zeka</a:t>
            </a:r>
            <a:r>
              <a:rPr lang="tr-TR" sz="2000" dirty="0" smtClean="0">
                <a:latin typeface="Comic Sans MS" pitchFamily="66" charset="0"/>
              </a:rPr>
              <a:t> yönünden şanslı olan akıllı şehir uzmanlarına büyük görev düşecek.</a:t>
            </a:r>
          </a:p>
          <a:p>
            <a:endParaRPr lang="en-GB" dirty="0"/>
          </a:p>
        </p:txBody>
      </p:sp>
      <p:pic>
        <p:nvPicPr>
          <p:cNvPr id="4" name="3 Resim" descr="akıllı şehir uzmanı"/>
          <p:cNvPicPr/>
          <p:nvPr/>
        </p:nvPicPr>
        <p:blipFill>
          <a:blip r:embed="rId3"/>
          <a:srcRect/>
          <a:stretch>
            <a:fillRect/>
          </a:stretch>
        </p:blipFill>
        <p:spPr bwMode="auto">
          <a:xfrm>
            <a:off x="1285852" y="285728"/>
            <a:ext cx="6858048" cy="3071834"/>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214290"/>
            <a:ext cx="8329642" cy="6259662"/>
          </a:xfrm>
        </p:spPr>
        <p:txBody>
          <a:bodyPr>
            <a:normAutofit/>
          </a:bodyPr>
          <a:lstStyle/>
          <a:p>
            <a:r>
              <a:rPr lang="tr-TR" sz="2000" b="1" dirty="0" smtClean="0">
                <a:solidFill>
                  <a:srgbClr val="FF0000"/>
                </a:solidFill>
                <a:latin typeface="Comic Sans MS" pitchFamily="66" charset="0"/>
              </a:rPr>
              <a:t>11- Yapay Zeka Uzmanı:</a:t>
            </a:r>
            <a:endParaRPr lang="tr-TR" sz="2000" dirty="0" smtClean="0">
              <a:solidFill>
                <a:srgbClr val="FF0000"/>
              </a:solidFill>
              <a:latin typeface="Comic Sans MS" pitchFamily="66" charset="0"/>
            </a:endParaRPr>
          </a:p>
          <a:p>
            <a:r>
              <a:rPr lang="tr-TR" sz="2000" dirty="0" smtClean="0">
                <a:latin typeface="Comic Sans MS" pitchFamily="66" charset="0"/>
              </a:rPr>
              <a:t>Yapay zeka, sizi korkutmasın! Yakın gelecekte sağlık, teknoloji, üretim gibi alanlar başta olmak üzere birçok farklı yerde yapay zekanın nimetlerinden faydalanmaya başlayacağız. Buna bağlı olarak da yapay zeka alanında uzmanlara ihtiyaç olacak.</a:t>
            </a:r>
          </a:p>
          <a:p>
            <a:endParaRPr lang="tr-TR" sz="2000" b="1" dirty="0" smtClean="0">
              <a:latin typeface="Comic Sans MS" pitchFamily="66" charset="0"/>
            </a:endParaRPr>
          </a:p>
          <a:p>
            <a:r>
              <a:rPr lang="tr-TR" sz="2000" b="1" dirty="0" smtClean="0">
                <a:solidFill>
                  <a:srgbClr val="FF0000"/>
                </a:solidFill>
                <a:latin typeface="Comic Sans MS" pitchFamily="66" charset="0"/>
              </a:rPr>
              <a:t>12- </a:t>
            </a:r>
            <a:r>
              <a:rPr lang="tr-TR" sz="2000" b="1" dirty="0" smtClean="0">
                <a:solidFill>
                  <a:srgbClr val="FF0000"/>
                </a:solidFill>
                <a:latin typeface="Comic Sans MS" pitchFamily="66" charset="0"/>
              </a:rPr>
              <a:t>İklim (Hava Durumu Kontrol) Mühendisi:</a:t>
            </a:r>
            <a:endParaRPr lang="tr-TR" sz="2000" dirty="0" smtClean="0">
              <a:solidFill>
                <a:srgbClr val="FF0000"/>
              </a:solidFill>
              <a:latin typeface="Comic Sans MS" pitchFamily="66" charset="0"/>
            </a:endParaRPr>
          </a:p>
          <a:p>
            <a:r>
              <a:rPr lang="tr-TR" sz="2000" dirty="0" smtClean="0">
                <a:latin typeface="Comic Sans MS" pitchFamily="66" charset="0"/>
              </a:rPr>
              <a:t>Çeşitli faktörlere bağlı olarak meydana gelen iklim felaketleri; seller, kuraklıklar ve orman yangınları sebebiyle iklim bilimine olan ihtiyaç artıyor. Hava durumunu ve iklimleri inceleyen, buna bağlı çözüm yolları üreten iklim biliminin önemi bu tip felaketlerle iyice anlaşılmaya başlandı. Dolayısıyla hava durumu kontrol mühendisliği de yeni çağın en popüler meslekleri ya da bir başka deyişle geleceğin meslekleri arasında yerini çoktan aldı bile. Küresel ısınmanın olumsuz etkilerini ortadan kaldırmak ya da hafifletmek için hava durumu kontrol mühendislerine tüm insanlığın ihtiyacı olacak.</a:t>
            </a:r>
          </a:p>
          <a:p>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28596" y="928670"/>
            <a:ext cx="8258204" cy="5000660"/>
          </a:xfrm>
        </p:spPr>
        <p:txBody>
          <a:bodyPr>
            <a:normAutofit/>
          </a:bodyPr>
          <a:lstStyle/>
          <a:p>
            <a:r>
              <a:rPr lang="tr-TR" sz="2200" b="1" dirty="0" smtClean="0">
                <a:solidFill>
                  <a:srgbClr val="FF0000"/>
                </a:solidFill>
                <a:latin typeface="Comic Sans MS" pitchFamily="66" charset="0"/>
              </a:rPr>
              <a:t>13- Sentetik Biyoloji Uzmanı:</a:t>
            </a:r>
            <a:endParaRPr lang="tr-TR" sz="2200" dirty="0" smtClean="0">
              <a:solidFill>
                <a:srgbClr val="FF0000"/>
              </a:solidFill>
              <a:latin typeface="Comic Sans MS" pitchFamily="66" charset="0"/>
            </a:endParaRPr>
          </a:p>
          <a:p>
            <a:r>
              <a:rPr lang="tr-TR" sz="2200" dirty="0" smtClean="0">
                <a:latin typeface="Comic Sans MS" pitchFamily="66" charset="0"/>
              </a:rPr>
              <a:t>Dünyada en önemli besin maddelerinden biri kırmızı et, beyaz et ve balık. Bunların sınırlı kaynaklar olduğunu düşünürsek beslenme zincirinde insanlığı ne derece büyük bir tehlikenin beklediğini de az çok tahmin edebiliriz. Sentetik biyoloji alanında faaliyet gösteren uzmanlar, </a:t>
            </a:r>
            <a:r>
              <a:rPr lang="tr-TR" sz="2200" dirty="0" err="1" smtClean="0">
                <a:latin typeface="Comic Sans MS" pitchFamily="66" charset="0"/>
              </a:rPr>
              <a:t>laboratuvar</a:t>
            </a:r>
            <a:r>
              <a:rPr lang="tr-TR" sz="2200" dirty="0" smtClean="0">
                <a:latin typeface="Comic Sans MS" pitchFamily="66" charset="0"/>
              </a:rPr>
              <a:t> koşullarında yapay et üretebiliyor. Böylece herhangi bir hayvanın öldürülmesine de gerek kalmıyor. Her geçen gün </a:t>
            </a:r>
            <a:r>
              <a:rPr lang="tr-TR" sz="2200" dirty="0" err="1" smtClean="0">
                <a:latin typeface="Comic Sans MS" pitchFamily="66" charset="0"/>
              </a:rPr>
              <a:t>vegan</a:t>
            </a:r>
            <a:r>
              <a:rPr lang="tr-TR" sz="2200" dirty="0" smtClean="0">
                <a:latin typeface="Comic Sans MS" pitchFamily="66" charset="0"/>
              </a:rPr>
              <a:t> ve vejetaryen sayısının hızla arttığını da hesaba katarsak sentetik biyoloji uzmanlığının ne kadar revaçta olacağını net olarak görebiliriz. Üstelik et üretimi, işin sadece küçük bir kısmı. Bu bilim dalı sayesinde uzmanlar, birçok canlı organizmayı yapay yollarla üretebiliyor olacak.</a:t>
            </a:r>
          </a:p>
          <a:p>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214290"/>
            <a:ext cx="8258204" cy="6259662"/>
          </a:xfrm>
        </p:spPr>
        <p:txBody>
          <a:bodyPr>
            <a:normAutofit lnSpcReduction="10000"/>
          </a:bodyPr>
          <a:lstStyle/>
          <a:p>
            <a:r>
              <a:rPr lang="tr-TR" sz="2200" b="1" dirty="0" smtClean="0">
                <a:solidFill>
                  <a:srgbClr val="FF0000"/>
                </a:solidFill>
                <a:latin typeface="Comic Sans MS" pitchFamily="66" charset="0"/>
              </a:rPr>
              <a:t>14- Gelecekte Popüler Olacak Diğer Meslekler:</a:t>
            </a:r>
            <a:endParaRPr lang="tr-TR" sz="2200" dirty="0" smtClean="0">
              <a:solidFill>
                <a:srgbClr val="FF0000"/>
              </a:solidFill>
              <a:latin typeface="Comic Sans MS" pitchFamily="66" charset="0"/>
            </a:endParaRPr>
          </a:p>
          <a:p>
            <a:r>
              <a:rPr lang="tr-TR" sz="2200" dirty="0" smtClean="0">
                <a:latin typeface="Comic Sans MS" pitchFamily="66" charset="0"/>
              </a:rPr>
              <a:t>En çok para kazandıracak ya da popüler olacak mesleklerin hepsini net olarak saptayabilmek pek mümkün görünmüyor ancak, bazı meslek gruplarının bu alanda yükseleceğini net olarak ifade edebiliriz. Şimdi gelin, geleceğin popüler meslekleri olacağı düşünülen iş kollarına biraz daha göz atalım</a:t>
            </a:r>
            <a:r>
              <a:rPr lang="tr-TR" sz="2200" dirty="0" smtClean="0">
                <a:latin typeface="Comic Sans MS" pitchFamily="66" charset="0"/>
              </a:rPr>
              <a:t>:</a:t>
            </a:r>
          </a:p>
          <a:p>
            <a:pPr lvl="0"/>
            <a:r>
              <a:rPr lang="tr-TR" sz="2000" dirty="0" smtClean="0">
                <a:latin typeface="Comic Sans MS" pitchFamily="66" charset="0"/>
              </a:rPr>
              <a:t>Genetik Uzmanı</a:t>
            </a:r>
          </a:p>
          <a:p>
            <a:pPr lvl="0"/>
            <a:r>
              <a:rPr lang="tr-TR" sz="2000" dirty="0" smtClean="0">
                <a:latin typeface="Comic Sans MS" pitchFamily="66" charset="0"/>
              </a:rPr>
              <a:t>Robot Mühendisi/Teknisyeni</a:t>
            </a:r>
          </a:p>
          <a:p>
            <a:pPr lvl="0"/>
            <a:r>
              <a:rPr lang="tr-TR" sz="2000" dirty="0" smtClean="0">
                <a:latin typeface="Comic Sans MS" pitchFamily="66" charset="0"/>
              </a:rPr>
              <a:t>3D Yazıcı Uzmanı/Mühendisi</a:t>
            </a:r>
          </a:p>
          <a:p>
            <a:pPr lvl="0"/>
            <a:r>
              <a:rPr lang="tr-TR" sz="2000" dirty="0" smtClean="0">
                <a:latin typeface="Comic Sans MS" pitchFamily="66" charset="0"/>
              </a:rPr>
              <a:t>Giyilebilir Teknoloji Tasarımcısı</a:t>
            </a:r>
          </a:p>
          <a:p>
            <a:pPr lvl="0"/>
            <a:r>
              <a:rPr lang="tr-TR" sz="2000" dirty="0" smtClean="0">
                <a:latin typeface="Comic Sans MS" pitchFamily="66" charset="0"/>
              </a:rPr>
              <a:t>Veri Analizi Uzmanı</a:t>
            </a:r>
          </a:p>
          <a:p>
            <a:pPr lvl="0"/>
            <a:r>
              <a:rPr lang="tr-TR" sz="2000" dirty="0" smtClean="0">
                <a:latin typeface="Comic Sans MS" pitchFamily="66" charset="0"/>
              </a:rPr>
              <a:t>Geriatri Uzmanı</a:t>
            </a:r>
          </a:p>
          <a:p>
            <a:pPr lvl="0"/>
            <a:r>
              <a:rPr lang="tr-TR" sz="2000" dirty="0" err="1" smtClean="0">
                <a:latin typeface="Comic Sans MS" pitchFamily="66" charset="0"/>
              </a:rPr>
              <a:t>Gerontoloji</a:t>
            </a:r>
            <a:r>
              <a:rPr lang="tr-TR" sz="2000" dirty="0" smtClean="0">
                <a:latin typeface="Comic Sans MS" pitchFamily="66" charset="0"/>
              </a:rPr>
              <a:t> Uzmanı</a:t>
            </a:r>
          </a:p>
          <a:p>
            <a:pPr lvl="0"/>
            <a:r>
              <a:rPr lang="tr-TR" sz="2000" dirty="0" smtClean="0">
                <a:latin typeface="Comic Sans MS" pitchFamily="66" charset="0"/>
              </a:rPr>
              <a:t>Dijital Yol Denetleyicisi</a:t>
            </a:r>
          </a:p>
          <a:p>
            <a:pPr lvl="0"/>
            <a:r>
              <a:rPr lang="tr-TR" sz="2000" dirty="0" smtClean="0">
                <a:latin typeface="Comic Sans MS" pitchFamily="66" charset="0"/>
              </a:rPr>
              <a:t>Alternatif Enerji Mühendisi/Teknisyeni</a:t>
            </a:r>
          </a:p>
          <a:p>
            <a:pPr lvl="0"/>
            <a:r>
              <a:rPr lang="tr-TR" sz="2000" dirty="0" smtClean="0">
                <a:latin typeface="Comic Sans MS" pitchFamily="66" charset="0"/>
              </a:rPr>
              <a:t>Yazılım Geliştirici</a:t>
            </a:r>
          </a:p>
          <a:p>
            <a:endParaRPr lang="tr-TR" sz="2200" dirty="0" smtClean="0">
              <a:latin typeface="Comic Sans MS" pitchFamily="66" charset="0"/>
            </a:endParaRPr>
          </a:p>
          <a:p>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500034" y="500042"/>
            <a:ext cx="7467600" cy="4873752"/>
          </a:xfrm>
        </p:spPr>
        <p:txBody>
          <a:bodyPr>
            <a:normAutofit fontScale="92500" lnSpcReduction="20000"/>
          </a:bodyPr>
          <a:lstStyle/>
          <a:p>
            <a:pPr lvl="0"/>
            <a:r>
              <a:rPr lang="tr-TR" sz="2200" dirty="0" smtClean="0">
                <a:latin typeface="Comic Sans MS" pitchFamily="66" charset="0"/>
              </a:rPr>
              <a:t>Fizik Tedavi ve Rehabilitasyon Uzmanı</a:t>
            </a:r>
          </a:p>
          <a:p>
            <a:pPr lvl="0"/>
            <a:r>
              <a:rPr lang="tr-TR" sz="2200" dirty="0" smtClean="0">
                <a:latin typeface="Comic Sans MS" pitchFamily="66" charset="0"/>
              </a:rPr>
              <a:t>Dijital İçerik Uzmanı</a:t>
            </a:r>
          </a:p>
          <a:p>
            <a:pPr lvl="0"/>
            <a:r>
              <a:rPr lang="tr-TR" sz="2200" dirty="0" smtClean="0">
                <a:latin typeface="Comic Sans MS" pitchFamily="66" charset="0"/>
              </a:rPr>
              <a:t>Bilgi Güvenliği Analisti</a:t>
            </a:r>
          </a:p>
          <a:p>
            <a:pPr lvl="0"/>
            <a:r>
              <a:rPr lang="tr-TR" sz="2200" dirty="0" smtClean="0">
                <a:latin typeface="Comic Sans MS" pitchFamily="66" charset="0"/>
              </a:rPr>
              <a:t>Biyomedikal Mühendisi</a:t>
            </a:r>
          </a:p>
          <a:p>
            <a:pPr lvl="0"/>
            <a:r>
              <a:rPr lang="tr-TR" sz="2200" dirty="0" smtClean="0">
                <a:latin typeface="Comic Sans MS" pitchFamily="66" charset="0"/>
              </a:rPr>
              <a:t>Dijital Rehabilitasyon Uzmanı</a:t>
            </a:r>
          </a:p>
          <a:p>
            <a:pPr lvl="0"/>
            <a:r>
              <a:rPr lang="tr-TR" sz="2200" dirty="0" err="1" smtClean="0">
                <a:latin typeface="Comic Sans MS" pitchFamily="66" charset="0"/>
              </a:rPr>
              <a:t>Blokchain</a:t>
            </a:r>
            <a:r>
              <a:rPr lang="tr-TR" sz="2200" dirty="0" smtClean="0">
                <a:latin typeface="Comic Sans MS" pitchFamily="66" charset="0"/>
              </a:rPr>
              <a:t> Geliştiricisi</a:t>
            </a:r>
          </a:p>
          <a:p>
            <a:pPr lvl="0"/>
            <a:r>
              <a:rPr lang="tr-TR" sz="2200" dirty="0" err="1" smtClean="0">
                <a:latin typeface="Comic Sans MS" pitchFamily="66" charset="0"/>
              </a:rPr>
              <a:t>Drone</a:t>
            </a:r>
            <a:r>
              <a:rPr lang="tr-TR" sz="2200" dirty="0" smtClean="0">
                <a:latin typeface="Comic Sans MS" pitchFamily="66" charset="0"/>
              </a:rPr>
              <a:t> Pilotu</a:t>
            </a:r>
          </a:p>
          <a:p>
            <a:pPr lvl="0"/>
            <a:r>
              <a:rPr lang="tr-TR" sz="2200" dirty="0" smtClean="0">
                <a:latin typeface="Comic Sans MS" pitchFamily="66" charset="0"/>
              </a:rPr>
              <a:t>Akıllı Bina Uzmanı</a:t>
            </a:r>
          </a:p>
          <a:p>
            <a:pPr lvl="0"/>
            <a:r>
              <a:rPr lang="tr-TR" sz="2200" dirty="0" smtClean="0">
                <a:latin typeface="Comic Sans MS" pitchFamily="66" charset="0"/>
              </a:rPr>
              <a:t>AR (Artırılmış Gerçeklik) Geliştiricisi</a:t>
            </a:r>
          </a:p>
          <a:p>
            <a:pPr lvl="0"/>
            <a:r>
              <a:rPr lang="tr-TR" sz="2200" dirty="0" smtClean="0">
                <a:latin typeface="Comic Sans MS" pitchFamily="66" charset="0"/>
              </a:rPr>
              <a:t>Kişisel Marka Danışmanı</a:t>
            </a:r>
          </a:p>
          <a:p>
            <a:pPr lvl="0"/>
            <a:r>
              <a:rPr lang="tr-TR" sz="2200" dirty="0" smtClean="0">
                <a:latin typeface="Comic Sans MS" pitchFamily="66" charset="0"/>
              </a:rPr>
              <a:t>Kentsel Tarım Uzmanı</a:t>
            </a:r>
          </a:p>
          <a:p>
            <a:pPr lvl="0"/>
            <a:r>
              <a:rPr lang="tr-TR" sz="2200" dirty="0" smtClean="0">
                <a:latin typeface="Comic Sans MS" pitchFamily="66" charset="0"/>
              </a:rPr>
              <a:t>Etik Uzmanı</a:t>
            </a:r>
          </a:p>
          <a:p>
            <a:pPr lvl="0"/>
            <a:r>
              <a:rPr lang="tr-TR" sz="2200" dirty="0" smtClean="0">
                <a:latin typeface="Comic Sans MS" pitchFamily="66" charset="0"/>
              </a:rPr>
              <a:t>VR (Sanal Gerçeklik) Geliştiricisi/Tasarımcısı</a:t>
            </a:r>
          </a:p>
          <a:p>
            <a:pPr lvl="0"/>
            <a:r>
              <a:rPr lang="tr-TR" sz="2200" dirty="0" smtClean="0">
                <a:latin typeface="Comic Sans MS" pitchFamily="66" charset="0"/>
              </a:rPr>
              <a:t>UX (Kullanıcı Deneyimi) Tasarımcısı</a:t>
            </a:r>
          </a:p>
          <a:p>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285728"/>
            <a:ext cx="8186766" cy="6188224"/>
          </a:xfrm>
        </p:spPr>
        <p:txBody>
          <a:bodyPr/>
          <a:lstStyle/>
          <a:p>
            <a:r>
              <a:rPr lang="tr-TR" b="1" dirty="0" smtClean="0">
                <a:solidFill>
                  <a:srgbClr val="FF0000"/>
                </a:solidFill>
              </a:rPr>
              <a:t>Geleceğin Mesleklerine Hazırlanmak için Neler Yapmalı</a:t>
            </a:r>
            <a:r>
              <a:rPr lang="tr-TR" b="1" dirty="0" smtClean="0">
                <a:solidFill>
                  <a:srgbClr val="FF0000"/>
                </a:solidFill>
              </a:rPr>
              <a:t>?</a:t>
            </a:r>
          </a:p>
          <a:p>
            <a:r>
              <a:rPr lang="tr-TR" sz="2200" dirty="0" smtClean="0">
                <a:latin typeface="Comic Sans MS" pitchFamily="66" charset="0"/>
              </a:rPr>
              <a:t>Gelecek yıllarda popüler olma ihtimali yüksek meslekler için, çocuğunuzun bazı becerilerini geliştirmesi, sağlam bir temel atmasını sağlayacaktır. Öğrenme ve beceri edinme potansiyellerinin en yüksek olduğu yaşlarda, onu desteklemek ve doğru yönlendirmek ise sizin göreviniz. Geleceğin meslekleri için gereken becerileri dikkatlice okuyun.</a:t>
            </a:r>
          </a:p>
          <a:p>
            <a:r>
              <a:rPr lang="tr-TR" b="1" dirty="0" smtClean="0">
                <a:solidFill>
                  <a:srgbClr val="FF0000"/>
                </a:solidFill>
              </a:rPr>
              <a:t>Problem Çözme Becerisi:</a:t>
            </a:r>
            <a:r>
              <a:rPr lang="tr-TR" dirty="0" smtClean="0"/>
              <a:t> Her ne kadar günümüzde aşırı karmaşık problemleri çok nadir yaşıyor olsak da, yakın gelecekte anlamlandırmakta güçlük çekeceğimiz bazı problemlerle yüz yüze geleceğiz. Bu tip sorunların çözümü için ise zihni esnetebileceğimiz kadar esnetmemiz, yani zihinsel becerileri güçlendirmek gerekiyor.</a:t>
            </a:r>
            <a:endParaRPr lang="tr-TR" b="1" i="1" dirty="0" smtClean="0"/>
          </a:p>
          <a:p>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571472" y="714356"/>
            <a:ext cx="7467600" cy="4873752"/>
          </a:xfrm>
        </p:spPr>
        <p:txBody>
          <a:bodyPr>
            <a:normAutofit/>
          </a:bodyPr>
          <a:lstStyle/>
          <a:p>
            <a:pPr lvl="0"/>
            <a:r>
              <a:rPr lang="tr-TR" sz="2200" b="1" dirty="0" smtClean="0">
                <a:solidFill>
                  <a:srgbClr val="FF0000"/>
                </a:solidFill>
                <a:latin typeface="Comic Sans MS" pitchFamily="66" charset="0"/>
              </a:rPr>
              <a:t>Eleştirel Düşünme Becerisi:</a:t>
            </a:r>
            <a:r>
              <a:rPr lang="tr-TR" sz="2200" dirty="0" smtClean="0">
                <a:solidFill>
                  <a:srgbClr val="FF0000"/>
                </a:solidFill>
                <a:latin typeface="Comic Sans MS" pitchFamily="66" charset="0"/>
              </a:rPr>
              <a:t> </a:t>
            </a:r>
            <a:r>
              <a:rPr lang="tr-TR" sz="2200" dirty="0" smtClean="0">
                <a:latin typeface="Comic Sans MS" pitchFamily="66" charset="0"/>
              </a:rPr>
              <a:t>Her ne kadar teknoloji ve yapay zeka, neredeyse bütün iş kollarında sürecin otomatik yönetilmesini sağlayacak olsa da insan faktörü her zaman yönetici güç olarak varlığını sürdürecektir. Dolayısıyla, eleştirel düşünebilen ve analiz edip çözüm üretebilen insanlar, geleceğin meslekleri için aranan kan olmaya devam edecektir.</a:t>
            </a:r>
          </a:p>
          <a:p>
            <a:pPr lvl="0"/>
            <a:r>
              <a:rPr lang="tr-TR" sz="2200" b="1" dirty="0" smtClean="0">
                <a:solidFill>
                  <a:srgbClr val="FF0000"/>
                </a:solidFill>
                <a:latin typeface="Comic Sans MS" pitchFamily="66" charset="0"/>
              </a:rPr>
              <a:t>Yaratıcı Düşünme Becerisi</a:t>
            </a:r>
            <a:r>
              <a:rPr lang="tr-TR" sz="2200" b="1" dirty="0" smtClean="0">
                <a:latin typeface="Comic Sans MS" pitchFamily="66" charset="0"/>
              </a:rPr>
              <a:t>:</a:t>
            </a:r>
            <a:r>
              <a:rPr lang="tr-TR" sz="2200" dirty="0" smtClean="0">
                <a:latin typeface="Comic Sans MS" pitchFamily="66" charset="0"/>
              </a:rPr>
              <a:t> Problemler karşısında standart çözüm yollarını değerlendirmek yerine yaratıcı biçimde farklı yollar bulabilen insanların, koşullar ne olursa olsun ihtiyaç duyulacak iş insanları olacağını ifade edebiliriz.</a:t>
            </a:r>
          </a:p>
          <a:p>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357166"/>
            <a:ext cx="7467600" cy="6116786"/>
          </a:xfrm>
        </p:spPr>
        <p:txBody>
          <a:bodyPr>
            <a:normAutofit/>
          </a:bodyPr>
          <a:lstStyle/>
          <a:p>
            <a:pPr lvl="0"/>
            <a:r>
              <a:rPr lang="tr-TR" sz="2200" b="1" dirty="0" smtClean="0">
                <a:solidFill>
                  <a:srgbClr val="FF0000"/>
                </a:solidFill>
                <a:latin typeface="Comic Sans MS" pitchFamily="66" charset="0"/>
              </a:rPr>
              <a:t>Sosyal İlişkiler:</a:t>
            </a:r>
            <a:r>
              <a:rPr lang="tr-TR" sz="2200" dirty="0" smtClean="0">
                <a:solidFill>
                  <a:srgbClr val="FF0000"/>
                </a:solidFill>
                <a:latin typeface="Comic Sans MS" pitchFamily="66" charset="0"/>
              </a:rPr>
              <a:t> </a:t>
            </a:r>
            <a:r>
              <a:rPr lang="tr-TR" sz="2200" dirty="0" smtClean="0">
                <a:latin typeface="Comic Sans MS" pitchFamily="66" charset="0"/>
              </a:rPr>
              <a:t>Robotlar ve yapay zekanın erişmesi neredeyse imkansız olan insani bir alan var: sosyal ilişkiler. Bu beceriye sahip insanların iş bitiriciliği ve çözüm odaklı olmaları sebebiyle, yöneticileri ve müşteriler tarafından el üstünden tutulmaları muhtemeldir. Sosyal ilişkilerde en önemli 2 ölçütün, empati kurma ve iyi bir dinleyici olma özellikleri olduğunu aklınızdan çıkarmayın. Bu becerilerin edinilmesinde </a:t>
            </a:r>
            <a:r>
              <a:rPr lang="tr-TR" sz="2200" u="sng" dirty="0" smtClean="0">
                <a:latin typeface="Comic Sans MS" pitchFamily="66" charset="0"/>
                <a:hlinkClick r:id="rId2"/>
              </a:rPr>
              <a:t>aile katılım etkinlikleri</a:t>
            </a:r>
            <a:r>
              <a:rPr lang="tr-TR" sz="2200" dirty="0" smtClean="0">
                <a:latin typeface="Comic Sans MS" pitchFamily="66" charset="0"/>
              </a:rPr>
              <a:t> oldukça faydalıdır.</a:t>
            </a:r>
          </a:p>
          <a:p>
            <a:pPr lvl="0"/>
            <a:r>
              <a:rPr lang="tr-TR" sz="2200" b="1" dirty="0" smtClean="0">
                <a:solidFill>
                  <a:srgbClr val="FF0000"/>
                </a:solidFill>
                <a:latin typeface="Comic Sans MS" pitchFamily="66" charset="0"/>
              </a:rPr>
              <a:t>STEM Becerileri:</a:t>
            </a:r>
            <a:r>
              <a:rPr lang="tr-TR" sz="2200" dirty="0" smtClean="0">
                <a:latin typeface="Comic Sans MS" pitchFamily="66" charset="0"/>
              </a:rPr>
              <a:t> </a:t>
            </a:r>
            <a:r>
              <a:rPr lang="tr-TR" sz="2200" dirty="0" err="1" smtClean="0">
                <a:latin typeface="Comic Sans MS" pitchFamily="66" charset="0"/>
              </a:rPr>
              <a:t>İngilizce’den</a:t>
            </a:r>
            <a:r>
              <a:rPr lang="tr-TR" sz="2200" dirty="0" smtClean="0">
                <a:latin typeface="Comic Sans MS" pitchFamily="66" charset="0"/>
              </a:rPr>
              <a:t> dilimize geçmiştir. Bilim, teknoloji, mühendislik ve matematik becerilerinin </a:t>
            </a:r>
            <a:r>
              <a:rPr lang="tr-TR" sz="2200" dirty="0" err="1" smtClean="0">
                <a:latin typeface="Comic Sans MS" pitchFamily="66" charset="0"/>
              </a:rPr>
              <a:t>İngilizce’deki</a:t>
            </a:r>
            <a:r>
              <a:rPr lang="tr-TR" sz="2200" dirty="0" smtClean="0">
                <a:latin typeface="Comic Sans MS" pitchFamily="66" charset="0"/>
              </a:rPr>
              <a:t> baş harfleriyle temsil edilir. Bu alanların, her daim revaçta olacağını ve söz konusu becerilere sahip bireylerin de aranan insanlar olacaklarını unutmamanızda fayda var.</a:t>
            </a:r>
          </a:p>
          <a:p>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500034" y="857232"/>
            <a:ext cx="8115328" cy="4714908"/>
          </a:xfrm>
        </p:spPr>
        <p:txBody>
          <a:bodyPr/>
          <a:lstStyle/>
          <a:p>
            <a:pPr lvl="0"/>
            <a:r>
              <a:rPr lang="tr-TR" sz="2200" b="1" dirty="0" smtClean="0">
                <a:solidFill>
                  <a:srgbClr val="FF0000"/>
                </a:solidFill>
                <a:latin typeface="Comic Sans MS" pitchFamily="66" charset="0"/>
              </a:rPr>
              <a:t>SMAC Becerileri:</a:t>
            </a:r>
            <a:r>
              <a:rPr lang="tr-TR" sz="2200" dirty="0" smtClean="0">
                <a:latin typeface="Comic Sans MS" pitchFamily="66" charset="0"/>
              </a:rPr>
              <a:t> Tıpkı STEM gibi, bu ifade de sosyal, mobil, analitik ve bulut ifadelerinin baş harflerinden oluşmuştur. Bahsi geçen alanlardaki becerilerini geliştirenler, geleceğin meslekleri için öne çıkan insanlar olabilme potansiyeli taşırlar.</a:t>
            </a:r>
          </a:p>
          <a:p>
            <a:pPr lvl="0"/>
            <a:r>
              <a:rPr lang="tr-TR" sz="2200" b="1" dirty="0" err="1" smtClean="0">
                <a:solidFill>
                  <a:srgbClr val="FF0000"/>
                </a:solidFill>
                <a:latin typeface="Comic Sans MS" pitchFamily="66" charset="0"/>
              </a:rPr>
              <a:t>İnterdisipliner</a:t>
            </a:r>
            <a:r>
              <a:rPr lang="tr-TR" sz="2200" b="1" dirty="0" smtClean="0">
                <a:solidFill>
                  <a:srgbClr val="FF0000"/>
                </a:solidFill>
                <a:latin typeface="Comic Sans MS" pitchFamily="66" charset="0"/>
              </a:rPr>
              <a:t> Bilgi Becerileri:</a:t>
            </a:r>
            <a:r>
              <a:rPr lang="tr-TR" sz="2200" dirty="0" err="1" smtClean="0">
                <a:latin typeface="Comic Sans MS" pitchFamily="66" charset="0"/>
              </a:rPr>
              <a:t>Türkçe’ye</a:t>
            </a:r>
            <a:r>
              <a:rPr lang="tr-TR" sz="2200" dirty="0" smtClean="0">
                <a:latin typeface="Comic Sans MS" pitchFamily="66" charset="0"/>
              </a:rPr>
              <a:t> disiplinler arası bilgi becerileri olarak da çevrilebilir. Hem iş yaşamı hem de sosyal yaşantıda karşılaşılan problemlere çözüm üretirken, farklı bir alanda edindiğiniz bilgi ve deneyimleri kullanmak size etraflıca bir bakış atma olanağı da sunar. Dolayısıyla problemi geniş bir çerçevede ele alma ve hızlı çözüm üretebilme becerilerine sahip olursunuz.</a:t>
            </a:r>
          </a:p>
          <a:p>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214290"/>
            <a:ext cx="7467600" cy="6259662"/>
          </a:xfrm>
        </p:spPr>
        <p:txBody>
          <a:bodyPr>
            <a:normAutofit fontScale="92500"/>
          </a:bodyPr>
          <a:lstStyle/>
          <a:p>
            <a:r>
              <a:rPr lang="tr-TR" dirty="0" smtClean="0">
                <a:latin typeface="Comic Sans MS" pitchFamily="66" charset="0"/>
                <a:ea typeface="Amperzand" pitchFamily="2" charset="-94"/>
              </a:rPr>
              <a:t>Son 100 yılda meydana gelen teknolojik gelişmelerin, geri kalan bütün tarihsel süreçtekinden daha fazla olduğunu biliyor muydunuz? Evet, teknoloji inanılmaz bir hızla koşuyor ve bu hızıyla bazı meslekleri arka sıralara itiyor. Üstelik bu durumda sadece teknoloji değil; bilimsel, sosyal, kültürel, çevresel ve ekonomik gelişmeler de oldukça etkili.</a:t>
            </a:r>
          </a:p>
          <a:p>
            <a:r>
              <a:rPr lang="tr-TR" dirty="0" smtClean="0">
                <a:latin typeface="Comic Sans MS" pitchFamily="66" charset="0"/>
                <a:ea typeface="Amperzand" pitchFamily="2" charset="-94"/>
              </a:rPr>
              <a:t>Her geçen gün, adını daha önce duymadığımız yepyeni teknolojilerle, yapay zeka kavramları ile karşılaşıyor ve bu teknolojiden nasibini almış cihazlarla tanışıyoruz. Biz, bu teknoloji ve cihazlarla tanışıp haşır-neşir olurken; bazı meslekler de “Elveda” diyerek bavulunu toplayıp bilinmeze doğru yol alıyor. Öte yandan; bayram ziyaretlerinde “Ne iş yapıyorsun evladım?” sorusunu soran teyzeler, cevap olarak; varlığından haberdar olmadıkları meslekleri daha fazla duyar hale geliyorlar. Tabi, yakın gelecekte daha sık duyacaklarını da söyleyebiliriz.</a:t>
            </a:r>
          </a:p>
          <a:p>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500034" y="2214554"/>
            <a:ext cx="7467600" cy="2757494"/>
          </a:xfrm>
        </p:spPr>
        <p:txBody>
          <a:bodyPr>
            <a:normAutofit/>
          </a:bodyPr>
          <a:lstStyle/>
          <a:p>
            <a:pPr algn="ctr"/>
            <a:r>
              <a:rPr lang="tr-TR" sz="3200" dirty="0" smtClean="0">
                <a:solidFill>
                  <a:srgbClr val="FF0000"/>
                </a:solidFill>
                <a:latin typeface="Comic Sans MS" pitchFamily="66" charset="0"/>
              </a:rPr>
              <a:t>Katıldığınız için teşekkür ederiz </a:t>
            </a:r>
          </a:p>
          <a:p>
            <a:pPr algn="ctr"/>
            <a:r>
              <a:rPr lang="tr-TR" sz="3200" dirty="0" smtClean="0">
                <a:solidFill>
                  <a:srgbClr val="FF0000"/>
                </a:solidFill>
                <a:latin typeface="Comic Sans MS" pitchFamily="66" charset="0"/>
              </a:rPr>
              <a:t>Isparta Gazi Sosyal Bilimler lisesi  </a:t>
            </a:r>
            <a:r>
              <a:rPr lang="tr-TR" sz="3200" dirty="0" err="1" smtClean="0">
                <a:solidFill>
                  <a:srgbClr val="FF0000"/>
                </a:solidFill>
                <a:latin typeface="Comic Sans MS" pitchFamily="66" charset="0"/>
              </a:rPr>
              <a:t>Erasmus</a:t>
            </a:r>
            <a:r>
              <a:rPr lang="tr-TR" sz="3200" dirty="0" smtClean="0">
                <a:solidFill>
                  <a:srgbClr val="FF0000"/>
                </a:solidFill>
                <a:latin typeface="Comic Sans MS" pitchFamily="66" charset="0"/>
              </a:rPr>
              <a:t>+ Proje Ekibi </a:t>
            </a:r>
            <a:endParaRPr lang="en-GB" sz="3200" dirty="0">
              <a:solidFill>
                <a:srgbClr val="FF0000"/>
              </a:solidFill>
              <a:latin typeface="Comic Sans MS" pitchFamily="66"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en-GB" dirty="0"/>
          </a:p>
        </p:txBody>
      </p:sp>
      <p:sp>
        <p:nvSpPr>
          <p:cNvPr id="3" name="2 İçerik Yer Tutucusu"/>
          <p:cNvSpPr>
            <a:spLocks noGrp="1"/>
          </p:cNvSpPr>
          <p:nvPr>
            <p:ph sz="quarter" idx="1"/>
          </p:nvPr>
        </p:nvSpPr>
        <p:spPr/>
        <p:txBody>
          <a:bodyPr/>
          <a:lstStyle/>
          <a:p>
            <a:endParaRPr lang="tr-TR" dirty="0" smtClean="0"/>
          </a:p>
          <a:p>
            <a:endParaRPr lang="tr-TR" dirty="0" smtClean="0"/>
          </a:p>
          <a:p>
            <a:r>
              <a:rPr lang="tr-TR" dirty="0" smtClean="0">
                <a:latin typeface="Comic Sans MS" pitchFamily="66" charset="0"/>
              </a:rPr>
              <a:t>Biz, nasıl hallaçların varlığını ancak tarih kitapları ve resimlerden öğreniyorsak, bizim çocuklarımız da birçok mesleği ancak internetten öğrenebilecek. Yepyeni iş kolları, “en popüler </a:t>
            </a:r>
            <a:r>
              <a:rPr lang="tr-TR" dirty="0" err="1" smtClean="0">
                <a:latin typeface="Comic Sans MS" pitchFamily="66" charset="0"/>
              </a:rPr>
              <a:t>meslekler”i</a:t>
            </a:r>
            <a:r>
              <a:rPr lang="tr-TR" dirty="0" smtClean="0">
                <a:latin typeface="Comic Sans MS" pitchFamily="66" charset="0"/>
              </a:rPr>
              <a:t> kökten bir değişime uğratmaya devam ediyor</a:t>
            </a:r>
            <a:endParaRPr lang="en-GB" dirty="0">
              <a:latin typeface="Comic Sans MS" pitchFamily="66" charset="0"/>
            </a:endParaRPr>
          </a:p>
        </p:txBody>
      </p:sp>
      <p:pic>
        <p:nvPicPr>
          <p:cNvPr id="5" name="4 Resim" descr="geleceğin meslekleri"/>
          <p:cNvPicPr/>
          <p:nvPr/>
        </p:nvPicPr>
        <p:blipFill>
          <a:blip r:embed="rId2"/>
          <a:srcRect/>
          <a:stretch>
            <a:fillRect/>
          </a:stretch>
        </p:blipFill>
        <p:spPr bwMode="auto">
          <a:xfrm>
            <a:off x="500034" y="285728"/>
            <a:ext cx="7929618" cy="2000264"/>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929190" y="357166"/>
            <a:ext cx="2995610" cy="6116786"/>
          </a:xfrm>
        </p:spPr>
        <p:txBody>
          <a:bodyPr>
            <a:normAutofit/>
          </a:bodyPr>
          <a:lstStyle/>
          <a:p>
            <a:r>
              <a:rPr lang="tr-TR" sz="2000" b="1" dirty="0" smtClean="0">
                <a:solidFill>
                  <a:srgbClr val="FF0000"/>
                </a:solidFill>
                <a:latin typeface="Comic Sans MS" pitchFamily="66" charset="0"/>
              </a:rPr>
              <a:t>1- </a:t>
            </a:r>
            <a:r>
              <a:rPr lang="tr-TR" sz="2000" b="1" dirty="0" err="1" smtClean="0">
                <a:solidFill>
                  <a:srgbClr val="FF0000"/>
                </a:solidFill>
                <a:latin typeface="Comic Sans MS" pitchFamily="66" charset="0"/>
              </a:rPr>
              <a:t>Aktüerya</a:t>
            </a:r>
            <a:r>
              <a:rPr lang="tr-TR" sz="2000" b="1" dirty="0" smtClean="0">
                <a:solidFill>
                  <a:srgbClr val="FF0000"/>
                </a:solidFill>
                <a:latin typeface="Comic Sans MS" pitchFamily="66" charset="0"/>
              </a:rPr>
              <a:t> Uzmanı:</a:t>
            </a:r>
            <a:endParaRPr lang="tr-TR" sz="2000" dirty="0" smtClean="0">
              <a:solidFill>
                <a:srgbClr val="FF0000"/>
              </a:solidFill>
              <a:latin typeface="Comic Sans MS" pitchFamily="66" charset="0"/>
            </a:endParaRPr>
          </a:p>
          <a:p>
            <a:r>
              <a:rPr lang="tr-TR" sz="2000" dirty="0" smtClean="0">
                <a:latin typeface="Comic Sans MS" pitchFamily="66" charset="0"/>
              </a:rPr>
              <a:t>Aktüer ya da </a:t>
            </a:r>
            <a:r>
              <a:rPr lang="tr-TR" sz="2000" dirty="0" err="1" smtClean="0">
                <a:latin typeface="Comic Sans MS" pitchFamily="66" charset="0"/>
              </a:rPr>
              <a:t>aktüerya</a:t>
            </a:r>
            <a:r>
              <a:rPr lang="tr-TR" sz="2000" dirty="0" smtClean="0">
                <a:latin typeface="Comic Sans MS" pitchFamily="66" charset="0"/>
              </a:rPr>
              <a:t> uzmanı olarak bilinen bu meslek grubundaki kişiler, finansal açıdan risk değerlendirmesi yapan, buna bağlı çözüm yolları geliştiren ve geliştirdiği önerileri sunarak uzun vadede ortaya çıkabilecek neticeleri analiz eder</a:t>
            </a:r>
          </a:p>
          <a:p>
            <a:pPr>
              <a:buNone/>
            </a:pPr>
            <a:endParaRPr lang="tr-TR" dirty="0" smtClean="0">
              <a:latin typeface="Comic Sans MS" pitchFamily="66" charset="0"/>
            </a:endParaRPr>
          </a:p>
          <a:p>
            <a:endParaRPr lang="en-GB" dirty="0"/>
          </a:p>
        </p:txBody>
      </p:sp>
      <p:pic>
        <p:nvPicPr>
          <p:cNvPr id="4" name="3 İçerik Yer Tutucusu" descr="Aktüerya Uzmanı"/>
          <p:cNvPicPr>
            <a:picLocks noGrp="1"/>
          </p:cNvPicPr>
          <p:nvPr>
            <p:ph sz="quarter" idx="1"/>
          </p:nvPr>
        </p:nvPicPr>
        <p:blipFill>
          <a:blip r:embed="rId2"/>
          <a:srcRect/>
          <a:stretch>
            <a:fillRect/>
          </a:stretch>
        </p:blipFill>
        <p:spPr bwMode="auto">
          <a:xfrm>
            <a:off x="428596" y="428604"/>
            <a:ext cx="4286254" cy="2406658"/>
          </a:xfrm>
          <a:prstGeom prst="rect">
            <a:avLst/>
          </a:prstGeom>
          <a:noFill/>
          <a:ln w="9525">
            <a:noFill/>
            <a:miter lim="800000"/>
            <a:headEnd/>
            <a:tailEnd/>
          </a:ln>
        </p:spPr>
      </p:pic>
      <p:sp>
        <p:nvSpPr>
          <p:cNvPr id="5" name="2 İçerik Yer Tutucusu"/>
          <p:cNvSpPr txBox="1">
            <a:spLocks/>
          </p:cNvSpPr>
          <p:nvPr/>
        </p:nvSpPr>
        <p:spPr>
          <a:xfrm>
            <a:off x="357158" y="3000372"/>
            <a:ext cx="4857784" cy="3143272"/>
          </a:xfrm>
          <a:prstGeom prst="rect">
            <a:avLst/>
          </a:prstGeom>
        </p:spPr>
        <p:txBody>
          <a:bodyPr vert="horz">
            <a:normAutofit/>
          </a:bodyPr>
          <a:lstStyle/>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kumimoji="0" lang="tr-TR" sz="2000" b="0" i="0" u="none" strike="noStrike" kern="1200" cap="none" spc="0" normalizeH="0" baseline="0" noProof="0" dirty="0" smtClean="0">
                <a:ln>
                  <a:noFill/>
                </a:ln>
                <a:solidFill>
                  <a:schemeClr val="tx1"/>
                </a:solidFill>
                <a:effectLst/>
                <a:uLnTx/>
                <a:uFillTx/>
                <a:latin typeface="Comic Sans MS" pitchFamily="66" charset="0"/>
                <a:ea typeface="+mn-ea"/>
                <a:cs typeface="+mn-cs"/>
              </a:rPr>
              <a:t>Bu değerlendirmeleri yaparken; ölüm, yaralanma, hastalanma, sakatlanma ya da emeklilik gibi durumların yanında hırsızlık, kazalar, deprem, sel ya da yangın gibi afetleri de içine alan bir risk değerlendirmesi yapar. Risk analizi sonucunda ise finansal kayıpları engelleme ya da en aza indirme yolunda bazı adımlar atılmasını sağlar.</a:t>
            </a: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sz="quarter" idx="1"/>
          </p:nvPr>
        </p:nvSpPr>
        <p:spPr>
          <a:xfrm>
            <a:off x="4643438" y="214290"/>
            <a:ext cx="3686172" cy="3000396"/>
          </a:xfrm>
        </p:spPr>
        <p:txBody>
          <a:bodyPr>
            <a:normAutofit fontScale="92500" lnSpcReduction="20000"/>
          </a:bodyPr>
          <a:lstStyle/>
          <a:p>
            <a:r>
              <a:rPr lang="tr-TR" b="1" dirty="0" smtClean="0">
                <a:solidFill>
                  <a:srgbClr val="FF0000"/>
                </a:solidFill>
                <a:latin typeface="Comic Sans MS" pitchFamily="66" charset="0"/>
              </a:rPr>
              <a:t>2- </a:t>
            </a:r>
            <a:r>
              <a:rPr lang="tr-TR" b="1" dirty="0" err="1" smtClean="0">
                <a:solidFill>
                  <a:srgbClr val="FF0000"/>
                </a:solidFill>
                <a:latin typeface="Comic Sans MS" pitchFamily="66" charset="0"/>
              </a:rPr>
              <a:t>Epidemiyolog</a:t>
            </a:r>
            <a:r>
              <a:rPr lang="tr-TR" b="1" dirty="0" smtClean="0">
                <a:solidFill>
                  <a:srgbClr val="FF0000"/>
                </a:solidFill>
                <a:latin typeface="Comic Sans MS" pitchFamily="66" charset="0"/>
              </a:rPr>
              <a:t>:</a:t>
            </a:r>
            <a:endParaRPr lang="tr-TR" dirty="0" smtClean="0">
              <a:solidFill>
                <a:srgbClr val="FF0000"/>
              </a:solidFill>
              <a:latin typeface="Comic Sans MS" pitchFamily="66" charset="0"/>
            </a:endParaRPr>
          </a:p>
          <a:p>
            <a:r>
              <a:rPr lang="tr-TR" dirty="0" err="1" smtClean="0">
                <a:latin typeface="Comic Sans MS" pitchFamily="66" charset="0"/>
              </a:rPr>
              <a:t>Epidemiyologlar</a:t>
            </a:r>
            <a:r>
              <a:rPr lang="tr-TR" dirty="0" smtClean="0">
                <a:latin typeface="Comic Sans MS" pitchFamily="66" charset="0"/>
              </a:rPr>
              <a:t>, içinde bulunulan toplumda ortaya çıkabilecek hastalıkların yanında, buna bağlı sağlık koşulları ve kazaların araştırma sürecini başından sonuna kadar yürüten kişilerdir. </a:t>
            </a:r>
            <a:endParaRPr lang="en-GB" dirty="0">
              <a:latin typeface="Comic Sans MS" pitchFamily="66" charset="0"/>
            </a:endParaRPr>
          </a:p>
        </p:txBody>
      </p:sp>
      <p:pic>
        <p:nvPicPr>
          <p:cNvPr id="6" name="5 Resim" descr="Epidemiyolog"/>
          <p:cNvPicPr/>
          <p:nvPr/>
        </p:nvPicPr>
        <p:blipFill>
          <a:blip r:embed="rId2"/>
          <a:srcRect/>
          <a:stretch>
            <a:fillRect/>
          </a:stretch>
        </p:blipFill>
        <p:spPr bwMode="auto">
          <a:xfrm>
            <a:off x="285720" y="214290"/>
            <a:ext cx="3810000" cy="2381250"/>
          </a:xfrm>
          <a:prstGeom prst="rect">
            <a:avLst/>
          </a:prstGeom>
          <a:noFill/>
          <a:ln w="9525">
            <a:noFill/>
            <a:miter lim="800000"/>
            <a:headEnd/>
            <a:tailEnd/>
          </a:ln>
        </p:spPr>
      </p:pic>
      <p:sp>
        <p:nvSpPr>
          <p:cNvPr id="7" name="4 İçerik Yer Tutucusu"/>
          <p:cNvSpPr txBox="1">
            <a:spLocks/>
          </p:cNvSpPr>
          <p:nvPr/>
        </p:nvSpPr>
        <p:spPr>
          <a:xfrm>
            <a:off x="428596" y="3214686"/>
            <a:ext cx="8215370" cy="3000396"/>
          </a:xfrm>
          <a:prstGeom prst="rect">
            <a:avLst/>
          </a:prstGeom>
        </p:spPr>
        <p:txBody>
          <a:bodyPr vert="horz">
            <a:normAutofit/>
          </a:bodyPr>
          <a:lstStyle/>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4 İçerik Yer Tutucusu"/>
          <p:cNvSpPr txBox="1">
            <a:spLocks/>
          </p:cNvSpPr>
          <p:nvPr/>
        </p:nvSpPr>
        <p:spPr>
          <a:xfrm>
            <a:off x="214282" y="3643314"/>
            <a:ext cx="8643998" cy="3000396"/>
          </a:xfrm>
          <a:prstGeom prst="rect">
            <a:avLst/>
          </a:prstGeom>
        </p:spPr>
        <p:txBody>
          <a:bodyPr vert="horz">
            <a:normAutofit/>
          </a:bodyPr>
          <a:lstStyle/>
          <a:p>
            <a:pPr marL="274320" indent="-274320">
              <a:spcBef>
                <a:spcPts val="600"/>
              </a:spcBef>
              <a:buClr>
                <a:schemeClr val="accent1"/>
              </a:buClr>
              <a:buSzPct val="70000"/>
            </a:pPr>
            <a:r>
              <a:rPr lang="tr-TR" sz="2400" dirty="0" smtClean="0">
                <a:latin typeface="Comic Sans MS" pitchFamily="66" charset="0"/>
              </a:rPr>
              <a:t>   Çalışma esnasında olayın görülme sıklığı, yeri ve şekli gibi birçok kıstası kullanarak analiz yaparlar. Bu analiz sonucunda elde edilen bilgiler ışığında yeni önlemler alınmasına ve yol haritası oluşturulmasına katkı sunarlar.</a:t>
            </a:r>
          </a:p>
          <a:p>
            <a:pPr marL="274320" marR="0" lvl="0" indent="-274320" algn="l" defTabSz="914400" rtl="0" eaLnBrk="1" fontAlgn="auto" latinLnBrk="0" hangingPunct="1">
              <a:lnSpc>
                <a:spcPct val="100000"/>
              </a:lnSpc>
              <a:spcBef>
                <a:spcPts val="600"/>
              </a:spcBef>
              <a:spcAft>
                <a:spcPts val="0"/>
              </a:spcAft>
              <a:buClr>
                <a:schemeClr val="accent1"/>
              </a:buClr>
              <a:buSzPct val="70000"/>
              <a:tabLst/>
              <a:defRPr/>
            </a:pPr>
            <a:r>
              <a:rPr kumimoji="0" lang="tr-TR" sz="2400" b="1" i="0" u="none" strike="noStrike" kern="1200" cap="none" spc="0" normalizeH="0" baseline="0" noProof="0" dirty="0" smtClean="0">
                <a:ln>
                  <a:noFill/>
                </a:ln>
                <a:solidFill>
                  <a:schemeClr val="tx1"/>
                </a:solidFill>
                <a:effectLst/>
                <a:uLnTx/>
                <a:uFillTx/>
                <a:latin typeface="+mn-lt"/>
                <a:ea typeface="+mn-ea"/>
                <a:cs typeface="+mn-cs"/>
              </a:rPr>
              <a:t>  </a:t>
            </a:r>
            <a:endParaRPr kumimoji="0" lang="tr-TR" sz="24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3000372"/>
            <a:ext cx="7467600" cy="3473580"/>
          </a:xfrm>
        </p:spPr>
        <p:txBody>
          <a:bodyPr>
            <a:normAutofit/>
          </a:bodyPr>
          <a:lstStyle/>
          <a:p>
            <a:r>
              <a:rPr lang="tr-TR" b="1" dirty="0" smtClean="0">
                <a:solidFill>
                  <a:srgbClr val="FF0000"/>
                </a:solidFill>
              </a:rPr>
              <a:t>3- Mobil Uygulama ve Oyun Geliştiricisi</a:t>
            </a:r>
            <a:r>
              <a:rPr lang="tr-TR" b="1" dirty="0" smtClean="0">
                <a:solidFill>
                  <a:srgbClr val="FF0000"/>
                </a:solidFill>
              </a:rPr>
              <a:t>:</a:t>
            </a:r>
            <a:endParaRPr lang="tr-TR" b="1" dirty="0" smtClean="0">
              <a:solidFill>
                <a:srgbClr val="FF0000"/>
              </a:solidFill>
              <a:latin typeface="Comic Sans MS" pitchFamily="66" charset="0"/>
            </a:endParaRPr>
          </a:p>
          <a:p>
            <a:r>
              <a:rPr lang="tr-TR" dirty="0" smtClean="0">
                <a:latin typeface="Comic Sans MS" pitchFamily="66" charset="0"/>
              </a:rPr>
              <a:t>Bu </a:t>
            </a:r>
            <a:r>
              <a:rPr lang="tr-TR" dirty="0" smtClean="0">
                <a:latin typeface="Comic Sans MS" pitchFamily="66" charset="0"/>
              </a:rPr>
              <a:t>meslek grubunda yer alanları artık hayatımızda daha sık görüyoruz ama çok daha fazla göreceğimizi de söylemek mümkün. Mobil uygulama ya da oyun geliştirenler; alışverişten oyuna, güvenlikten bankacılık işlemlerine, sağlıktan müzik dinlemeye kadar birçok farklı alanda hizmet sağlarlar.</a:t>
            </a:r>
          </a:p>
          <a:p>
            <a:endParaRPr lang="en-GB" dirty="0"/>
          </a:p>
        </p:txBody>
      </p:sp>
      <p:pic>
        <p:nvPicPr>
          <p:cNvPr id="4" name="3 Resim" descr="mobil uygulama geliştirici"/>
          <p:cNvPicPr/>
          <p:nvPr/>
        </p:nvPicPr>
        <p:blipFill>
          <a:blip r:embed="rId2"/>
          <a:srcRect/>
          <a:stretch>
            <a:fillRect/>
          </a:stretch>
        </p:blipFill>
        <p:spPr bwMode="auto">
          <a:xfrm>
            <a:off x="785786" y="285728"/>
            <a:ext cx="5357850" cy="238125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285728"/>
            <a:ext cx="7467600" cy="6188224"/>
          </a:xfrm>
        </p:spPr>
        <p:txBody>
          <a:bodyPr/>
          <a:lstStyle/>
          <a:p>
            <a:r>
              <a:rPr lang="tr-TR" sz="2200" b="1" dirty="0" smtClean="0">
                <a:solidFill>
                  <a:srgbClr val="FF0000"/>
                </a:solidFill>
                <a:latin typeface="Comic Sans MS" pitchFamily="66" charset="0"/>
              </a:rPr>
              <a:t>4- Finansal Yönetici:</a:t>
            </a:r>
            <a:endParaRPr lang="tr-TR" sz="2200" dirty="0" smtClean="0">
              <a:solidFill>
                <a:srgbClr val="FF0000"/>
              </a:solidFill>
              <a:latin typeface="Comic Sans MS" pitchFamily="66" charset="0"/>
            </a:endParaRPr>
          </a:p>
          <a:p>
            <a:r>
              <a:rPr lang="tr-TR" sz="2200" dirty="0" smtClean="0">
                <a:latin typeface="Comic Sans MS" pitchFamily="66" charset="0"/>
              </a:rPr>
              <a:t>Finans yöneticiler, adı üstünde; finansal işlemlerin hazırlanması ve yönetilmesi süreçlerinde uzmandır. Bir şirket ya da kurumun finansal süreçlerini yöneten çalışanın, şirket açısından önemi büyüktür. Finans sektörünün gelecekte çok daha büyük bir hale geleceğini hesaba katarsak finansal yöneticilerin de aranan insanlar olacağını söyleyebiliriz</a:t>
            </a:r>
            <a:r>
              <a:rPr lang="tr-TR" sz="2200" dirty="0" smtClean="0">
                <a:latin typeface="Comic Sans MS" pitchFamily="66" charset="0"/>
              </a:rPr>
              <a:t>.</a:t>
            </a:r>
          </a:p>
          <a:p>
            <a:r>
              <a:rPr lang="tr-TR" sz="2200" b="1" dirty="0" smtClean="0">
                <a:solidFill>
                  <a:srgbClr val="FF0000"/>
                </a:solidFill>
                <a:latin typeface="Comic Sans MS" pitchFamily="66" charset="0"/>
              </a:rPr>
              <a:t>5- Endüstriyel Veri Bilimci:</a:t>
            </a:r>
            <a:endParaRPr lang="tr-TR" sz="2200" dirty="0" smtClean="0">
              <a:solidFill>
                <a:srgbClr val="FF0000"/>
              </a:solidFill>
              <a:latin typeface="Comic Sans MS" pitchFamily="66" charset="0"/>
            </a:endParaRPr>
          </a:p>
          <a:p>
            <a:r>
              <a:rPr lang="tr-TR" sz="2200" dirty="0" smtClean="0">
                <a:latin typeface="Comic Sans MS" pitchFamily="66" charset="0"/>
              </a:rPr>
              <a:t>Endüstriyel anlamda verilerin toparlanması ve bu veriler ışığında analizler yapılmasını, üretim süreçlerinin daha doğru ve nitelikli yönetilmesini olanaklı kılan endüstriyel veri bilimciler; özellikle online alışverişin yükselmesi sebebiyle geleceğin popüler meslekleri içinde yer alacaklar.</a:t>
            </a:r>
          </a:p>
          <a:p>
            <a:endParaRPr lang="tr-TR" dirty="0" smtClean="0">
              <a:latin typeface="Comic Sans MS" pitchFamily="66" charset="0"/>
            </a:endParaRPr>
          </a:p>
          <a:p>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2786058"/>
            <a:ext cx="8186766" cy="3687894"/>
          </a:xfrm>
        </p:spPr>
        <p:txBody>
          <a:bodyPr/>
          <a:lstStyle/>
          <a:p>
            <a:r>
              <a:rPr lang="tr-TR" sz="2200" b="1" dirty="0" smtClean="0">
                <a:solidFill>
                  <a:srgbClr val="FF0000"/>
                </a:solidFill>
                <a:latin typeface="Comic Sans MS" pitchFamily="66" charset="0"/>
              </a:rPr>
              <a:t>6- Robot Koordinasyon Uzmanı:</a:t>
            </a:r>
            <a:endParaRPr lang="tr-TR" sz="2200" dirty="0" smtClean="0">
              <a:solidFill>
                <a:srgbClr val="FF0000"/>
              </a:solidFill>
              <a:latin typeface="Comic Sans MS" pitchFamily="66" charset="0"/>
            </a:endParaRPr>
          </a:p>
          <a:p>
            <a:r>
              <a:rPr lang="tr-TR" sz="2200" dirty="0" smtClean="0">
                <a:latin typeface="Comic Sans MS" pitchFamily="66" charset="0"/>
              </a:rPr>
              <a:t>Günümüzde, üretim süreçlerinde robotlar kullanılıyor ve robot kullanım oranı günden güne artıyor. Dolayısıyla robotlar, yepyeni mesleklerle tanışmamıza neden olacak. Geleceğin meslekleri arasında en popüler olacaklardan biri ise robot koordinasyon uzmanıdır. Bu uzmanlar, robotların onarımlarını ve bakımının yanında etkili çalışma prensiplerini gözden geçirirler. Böylece robotlara yepyeni beceriler kazandırılabilmektedir.</a:t>
            </a:r>
          </a:p>
          <a:p>
            <a:endParaRPr lang="en-GB" dirty="0"/>
          </a:p>
        </p:txBody>
      </p:sp>
      <p:pic>
        <p:nvPicPr>
          <p:cNvPr id="4" name="3 Resim" descr="Robot Koordinasyon Uzmanı"/>
          <p:cNvPicPr/>
          <p:nvPr/>
        </p:nvPicPr>
        <p:blipFill>
          <a:blip r:embed="rId2"/>
          <a:srcRect/>
          <a:stretch>
            <a:fillRect/>
          </a:stretch>
        </p:blipFill>
        <p:spPr bwMode="auto">
          <a:xfrm>
            <a:off x="2071670" y="285728"/>
            <a:ext cx="3810000" cy="238125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3143248"/>
            <a:ext cx="8115328" cy="3330704"/>
          </a:xfrm>
        </p:spPr>
        <p:txBody>
          <a:bodyPr>
            <a:normAutofit/>
          </a:bodyPr>
          <a:lstStyle/>
          <a:p>
            <a:r>
              <a:rPr lang="tr-TR" sz="2000" b="1" dirty="0" smtClean="0">
                <a:solidFill>
                  <a:srgbClr val="FF0000"/>
                </a:solidFill>
                <a:latin typeface="Comic Sans MS" pitchFamily="66" charset="0"/>
              </a:rPr>
              <a:t>7- </a:t>
            </a:r>
            <a:r>
              <a:rPr lang="tr-TR" sz="2000" b="1" dirty="0" err="1" smtClean="0">
                <a:solidFill>
                  <a:srgbClr val="FF0000"/>
                </a:solidFill>
                <a:latin typeface="Comic Sans MS" pitchFamily="66" charset="0"/>
              </a:rPr>
              <a:t>IoT</a:t>
            </a:r>
            <a:r>
              <a:rPr lang="tr-TR" sz="2000" b="1" dirty="0" smtClean="0">
                <a:solidFill>
                  <a:srgbClr val="FF0000"/>
                </a:solidFill>
                <a:latin typeface="Comic Sans MS" pitchFamily="66" charset="0"/>
              </a:rPr>
              <a:t> Uzmanı:</a:t>
            </a:r>
            <a:endParaRPr lang="tr-TR" sz="2000" dirty="0" smtClean="0">
              <a:solidFill>
                <a:srgbClr val="FF0000"/>
              </a:solidFill>
              <a:latin typeface="Comic Sans MS" pitchFamily="66" charset="0"/>
            </a:endParaRPr>
          </a:p>
          <a:p>
            <a:r>
              <a:rPr lang="tr-TR" sz="2000" dirty="0" smtClean="0">
                <a:latin typeface="Comic Sans MS" pitchFamily="66" charset="0"/>
              </a:rPr>
              <a:t>Nesnelerin interneti olarak bilinen kavramdan haberiniz var mı? </a:t>
            </a:r>
            <a:r>
              <a:rPr lang="tr-TR" sz="2000" dirty="0" err="1" smtClean="0">
                <a:latin typeface="Comic Sans MS" pitchFamily="66" charset="0"/>
              </a:rPr>
              <a:t>IoT</a:t>
            </a:r>
            <a:r>
              <a:rPr lang="tr-TR" sz="2000" dirty="0" smtClean="0">
                <a:latin typeface="Comic Sans MS" pitchFamily="66" charset="0"/>
              </a:rPr>
              <a:t> olarak kısaltılan bu kavram, etrafımızdaki neredeyse bütün her şeyin internete bağlı olarak işlem görmesini ifade ediyor. Yani, akıllı binalarda yer alan klimalar, alarm sistemleri, güvenlik kameraları ve diğer birçok şey, nesnelerin interneti için başlangıç aşaması. Yakın gelecekte bütün elektronik aygıtları, uzaktan bile olsa internet bağlantısı sayesinde yönetebileceğiz. Dolayısıyla bu alanda çalışacak yetişmiş insanlara ihtiyaç olacak</a:t>
            </a:r>
            <a:endParaRPr lang="en-GB" sz="2000" dirty="0">
              <a:latin typeface="Comic Sans MS" pitchFamily="66" charset="0"/>
            </a:endParaRPr>
          </a:p>
        </p:txBody>
      </p:sp>
      <p:pic>
        <p:nvPicPr>
          <p:cNvPr id="4" name="3 Resim" descr="IoT Uzmanı"/>
          <p:cNvPicPr/>
          <p:nvPr/>
        </p:nvPicPr>
        <p:blipFill>
          <a:blip r:embed="rId2"/>
          <a:srcRect/>
          <a:stretch>
            <a:fillRect/>
          </a:stretch>
        </p:blipFill>
        <p:spPr bwMode="auto">
          <a:xfrm>
            <a:off x="1714480" y="285728"/>
            <a:ext cx="5000660" cy="2786082"/>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56</TotalTime>
  <Words>1269</Words>
  <PresentationFormat>Ekran Gösterisi (4:3)</PresentationFormat>
  <Paragraphs>80</Paragraphs>
  <Slides>20</Slides>
  <Notes>0</Notes>
  <HiddenSlides>0</HiddenSlides>
  <MMClips>0</MMClips>
  <ScaleCrop>false</ScaleCrop>
  <HeadingPairs>
    <vt:vector size="4" baseType="variant">
      <vt:variant>
        <vt:lpstr>Tema</vt:lpstr>
      </vt:variant>
      <vt:variant>
        <vt:i4>1</vt:i4>
      </vt:variant>
      <vt:variant>
        <vt:lpstr>Slayt Başlıkları</vt:lpstr>
      </vt:variant>
      <vt:variant>
        <vt:i4>20</vt:i4>
      </vt:variant>
    </vt:vector>
  </HeadingPairs>
  <TitlesOfParts>
    <vt:vector size="21" baseType="lpstr">
      <vt:lpstr>Cumba</vt:lpstr>
      <vt:lpstr>GELECEĞİN MESLEKLERİ  JOBS  OF THE FUTURE</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GELECEĞİN MESLEKLERİ  JOBS  OF THE FUTURE</dc:title>
  <dc:creator>fatih ermez</dc:creator>
  <cp:lastModifiedBy>fatih ermez</cp:lastModifiedBy>
  <cp:revision>14</cp:revision>
  <dcterms:created xsi:type="dcterms:W3CDTF">2021-01-17T11:32:17Z</dcterms:created>
  <dcterms:modified xsi:type="dcterms:W3CDTF">2021-01-17T16:42:29Z</dcterms:modified>
</cp:coreProperties>
</file>